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97" r:id="rId6"/>
    <p:sldId id="308" r:id="rId7"/>
    <p:sldId id="301" r:id="rId8"/>
    <p:sldId id="317" r:id="rId9"/>
    <p:sldId id="298" r:id="rId10"/>
    <p:sldId id="299" r:id="rId11"/>
    <p:sldId id="300" r:id="rId12"/>
    <p:sldId id="302" r:id="rId13"/>
    <p:sldId id="260" r:id="rId14"/>
    <p:sldId id="261" r:id="rId15"/>
    <p:sldId id="293" r:id="rId16"/>
    <p:sldId id="294" r:id="rId17"/>
    <p:sldId id="263" r:id="rId18"/>
    <p:sldId id="265" r:id="rId19"/>
    <p:sldId id="266" r:id="rId20"/>
    <p:sldId id="262" r:id="rId21"/>
    <p:sldId id="264" r:id="rId22"/>
    <p:sldId id="316" r:id="rId23"/>
    <p:sldId id="310" r:id="rId24"/>
    <p:sldId id="291" r:id="rId25"/>
    <p:sldId id="305" r:id="rId26"/>
    <p:sldId id="306" r:id="rId27"/>
    <p:sldId id="282" r:id="rId28"/>
    <p:sldId id="283" r:id="rId29"/>
    <p:sldId id="284" r:id="rId30"/>
    <p:sldId id="309" r:id="rId31"/>
    <p:sldId id="304" r:id="rId32"/>
    <p:sldId id="289" r:id="rId33"/>
    <p:sldId id="318" r:id="rId34"/>
    <p:sldId id="267" r:id="rId35"/>
    <p:sldId id="268" r:id="rId36"/>
    <p:sldId id="311" r:id="rId37"/>
    <p:sldId id="312" r:id="rId38"/>
    <p:sldId id="313" r:id="rId39"/>
    <p:sldId id="314" r:id="rId40"/>
    <p:sldId id="269" r:id="rId41"/>
    <p:sldId id="276" r:id="rId42"/>
    <p:sldId id="272" r:id="rId43"/>
    <p:sldId id="286" r:id="rId44"/>
    <p:sldId id="274" r:id="rId45"/>
    <p:sldId id="275" r:id="rId46"/>
    <p:sldId id="279" r:id="rId47"/>
    <p:sldId id="280" r:id="rId48"/>
    <p:sldId id="281" r:id="rId49"/>
    <p:sldId id="292" r:id="rId50"/>
    <p:sldId id="307" r:id="rId51"/>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31" d="100"/>
          <a:sy n="31" d="100"/>
        </p:scale>
        <p:origin x="-658" y="-77"/>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8" name="Título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pt-BR" smtClean="0"/>
              <a:t>Clique para editar o título mestre</a:t>
            </a:r>
            <a:endParaRPr kumimoji="0" lang="en-US"/>
          </a:p>
        </p:txBody>
      </p:sp>
      <p:sp>
        <p:nvSpPr>
          <p:cNvPr id="28" name="Espaço Reservado para Data 27"/>
          <p:cNvSpPr>
            <a:spLocks noGrp="1"/>
          </p:cNvSpPr>
          <p:nvPr>
            <p:ph type="dt" sz="half" idx="10"/>
          </p:nvPr>
        </p:nvSpPr>
        <p:spPr/>
        <p:txBody>
          <a:bodyPr/>
          <a:lstStyle/>
          <a:p>
            <a:fld id="{9C359C78-E14C-412C-954B-C61178D10A7F}" type="datetimeFigureOut">
              <a:rPr lang="pt-BR" smtClean="0"/>
              <a:pPr/>
              <a:t>26/02/2014</a:t>
            </a:fld>
            <a:endParaRPr lang="pt-BR"/>
          </a:p>
        </p:txBody>
      </p:sp>
      <p:sp>
        <p:nvSpPr>
          <p:cNvPr id="17" name="Espaço Reservado para Rodapé 16"/>
          <p:cNvSpPr>
            <a:spLocks noGrp="1"/>
          </p:cNvSpPr>
          <p:nvPr>
            <p:ph type="ftr" sz="quarter" idx="11"/>
          </p:nvPr>
        </p:nvSpPr>
        <p:spPr/>
        <p:txBody>
          <a:bodyPr/>
          <a:lstStyle/>
          <a:p>
            <a:endParaRPr lang="pt-BR"/>
          </a:p>
        </p:txBody>
      </p:sp>
      <p:sp>
        <p:nvSpPr>
          <p:cNvPr id="29" name="Espaço Reservado para Número de Slide 28"/>
          <p:cNvSpPr>
            <a:spLocks noGrp="1"/>
          </p:cNvSpPr>
          <p:nvPr>
            <p:ph type="sldNum" sz="quarter" idx="12"/>
          </p:nvPr>
        </p:nvSpPr>
        <p:spPr/>
        <p:txBody>
          <a:bodyPr/>
          <a:lstStyle/>
          <a:p>
            <a:fld id="{57156FF0-DDEE-41CB-A66E-8525426E5BA9}" type="slidenum">
              <a:rPr lang="pt-BR" smtClean="0"/>
              <a:pPr/>
              <a:t>‹nº›</a:t>
            </a:fld>
            <a:endParaRPr lang="pt-BR"/>
          </a:p>
        </p:txBody>
      </p:sp>
      <p:sp>
        <p:nvSpPr>
          <p:cNvPr id="9" name="Subtítulo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BR" smtClean="0"/>
              <a:t>Clique para editar o estilo do subtítulo mestre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9C359C78-E14C-412C-954B-C61178D10A7F}" type="datetimeFigureOut">
              <a:rPr lang="pt-BR" smtClean="0"/>
              <a:pPr/>
              <a:t>26/02/2014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7156FF0-DDEE-41CB-A66E-8525426E5BA9}"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kumimoji="0" lang="pt-BR" smtClean="0"/>
              <a:t>Clique para editar o título mestre</a:t>
            </a:r>
            <a:endParaRPr kumimoji="0" lang="en-US"/>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9C359C78-E14C-412C-954B-C61178D10A7F}" type="datetimeFigureOut">
              <a:rPr lang="pt-BR" smtClean="0"/>
              <a:pPr/>
              <a:t>26/02/2014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7156FF0-DDEE-41CB-A66E-8525426E5BA9}"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3" name="Espaço Reservado para Conteúdo 2"/>
          <p:cNvSpPr>
            <a:spLocks noGrp="1"/>
          </p:cNvSpPr>
          <p:nvPr>
            <p:ph idx="1"/>
          </p:nvPr>
        </p:nvSpPr>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9C359C78-E14C-412C-954B-C61178D10A7F}" type="datetimeFigureOut">
              <a:rPr lang="pt-BR" smtClean="0"/>
              <a:pPr/>
              <a:t>26/02/2014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7156FF0-DDEE-41CB-A66E-8525426E5BA9}"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bg>
      <p:bgRef idx="1003">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pt-BR" smtClean="0"/>
              <a:t>Clique para editar o título mestre</a:t>
            </a:r>
            <a:endParaRPr kumimoji="0" lang="en-US"/>
          </a:p>
        </p:txBody>
      </p:sp>
      <p:sp>
        <p:nvSpPr>
          <p:cNvPr id="3" name="Espaço Reservado para Texto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BR" smtClean="0"/>
              <a:t>Clique para editar o texto mestre</a:t>
            </a:r>
          </a:p>
        </p:txBody>
      </p:sp>
      <p:sp>
        <p:nvSpPr>
          <p:cNvPr id="4" name="Espaço Reservado para Data 3"/>
          <p:cNvSpPr>
            <a:spLocks noGrp="1"/>
          </p:cNvSpPr>
          <p:nvPr>
            <p:ph type="dt" sz="half" idx="10"/>
          </p:nvPr>
        </p:nvSpPr>
        <p:spPr/>
        <p:txBody>
          <a:bodyPr/>
          <a:lstStyle/>
          <a:p>
            <a:fld id="{9C359C78-E14C-412C-954B-C61178D10A7F}" type="datetimeFigureOut">
              <a:rPr lang="pt-BR" smtClean="0"/>
              <a:pPr/>
              <a:t>26/02/2014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a:xfrm>
            <a:off x="7924800" y="6416675"/>
            <a:ext cx="762000" cy="365125"/>
          </a:xfrm>
        </p:spPr>
        <p:txBody>
          <a:bodyPr/>
          <a:lstStyle/>
          <a:p>
            <a:fld id="{57156FF0-DDEE-41CB-A66E-8525426E5BA9}" type="slidenum">
              <a:rPr lang="pt-BR" smtClean="0"/>
              <a:pPr/>
              <a:t>‹nº›</a:t>
            </a:fld>
            <a:endParaRPr lang="pt-B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3" name="Espaço Reservado para Conteúdo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Conteúdo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Espaço Reservado para Data 4"/>
          <p:cNvSpPr>
            <a:spLocks noGrp="1"/>
          </p:cNvSpPr>
          <p:nvPr>
            <p:ph type="dt" sz="half" idx="10"/>
          </p:nvPr>
        </p:nvSpPr>
        <p:spPr/>
        <p:txBody>
          <a:bodyPr/>
          <a:lstStyle/>
          <a:p>
            <a:fld id="{9C359C78-E14C-412C-954B-C61178D10A7F}" type="datetimeFigureOut">
              <a:rPr lang="pt-BR" smtClean="0"/>
              <a:pPr/>
              <a:t>26/02/2014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7156FF0-DDEE-41CB-A66E-8525426E5BA9}"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8229600" cy="1143000"/>
          </a:xfrm>
        </p:spPr>
        <p:txBody>
          <a:bodyPr anchor="ctr"/>
          <a:lstStyle>
            <a:lvl1pPr>
              <a:defRPr/>
            </a:lvl1pPr>
          </a:lstStyle>
          <a:p>
            <a:r>
              <a:rPr kumimoji="0" lang="pt-BR" smtClean="0"/>
              <a:t>Clique para editar o título mestre</a:t>
            </a:r>
            <a:endParaRPr kumimoji="0" lang="en-US"/>
          </a:p>
        </p:txBody>
      </p:sp>
      <p:sp>
        <p:nvSpPr>
          <p:cNvPr id="3" name="Espaço Reservado para Texto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BR" smtClean="0"/>
              <a:t>Clique para editar o texto mestre</a:t>
            </a:r>
          </a:p>
        </p:txBody>
      </p:sp>
      <p:sp>
        <p:nvSpPr>
          <p:cNvPr id="4" name="Espaço Reservado para Texto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BR" smtClean="0"/>
              <a:t>Clique para editar o texto mestre</a:t>
            </a:r>
          </a:p>
        </p:txBody>
      </p:sp>
      <p:sp>
        <p:nvSpPr>
          <p:cNvPr id="5" name="Espaço Reservado para Conteúdo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6" name="Espaço Reservado para Conteúdo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7" name="Espaço Reservado para Data 6"/>
          <p:cNvSpPr>
            <a:spLocks noGrp="1"/>
          </p:cNvSpPr>
          <p:nvPr>
            <p:ph type="dt" sz="half" idx="10"/>
          </p:nvPr>
        </p:nvSpPr>
        <p:spPr/>
        <p:txBody>
          <a:bodyPr/>
          <a:lstStyle/>
          <a:p>
            <a:fld id="{9C359C78-E14C-412C-954B-C61178D10A7F}" type="datetimeFigureOut">
              <a:rPr lang="pt-BR" smtClean="0"/>
              <a:pPr/>
              <a:t>26/02/2014</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57156FF0-DDEE-41CB-A66E-8525426E5BA9}"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3" name="Espaço Reservado para Data 2"/>
          <p:cNvSpPr>
            <a:spLocks noGrp="1"/>
          </p:cNvSpPr>
          <p:nvPr>
            <p:ph type="dt" sz="half" idx="10"/>
          </p:nvPr>
        </p:nvSpPr>
        <p:spPr/>
        <p:txBody>
          <a:bodyPr/>
          <a:lstStyle/>
          <a:p>
            <a:fld id="{9C359C78-E14C-412C-954B-C61178D10A7F}" type="datetimeFigureOut">
              <a:rPr lang="pt-BR" smtClean="0"/>
              <a:pPr/>
              <a:t>26/02/2014</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57156FF0-DDEE-41CB-A66E-8525426E5BA9}"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9C359C78-E14C-412C-954B-C61178D10A7F}" type="datetimeFigureOut">
              <a:rPr lang="pt-BR" smtClean="0"/>
              <a:pPr/>
              <a:t>26/02/2014</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57156FF0-DDEE-41CB-A66E-8525426E5BA9}"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pt-BR" smtClean="0"/>
              <a:t>Clique para editar o título mestre</a:t>
            </a:r>
            <a:endParaRPr kumimoji="0" lang="en-US"/>
          </a:p>
        </p:txBody>
      </p:sp>
      <p:sp>
        <p:nvSpPr>
          <p:cNvPr id="3" name="Espaço Reservado para Texto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pt-BR" smtClean="0"/>
              <a:t>Clique para editar o texto mestre</a:t>
            </a:r>
          </a:p>
        </p:txBody>
      </p:sp>
      <p:sp>
        <p:nvSpPr>
          <p:cNvPr id="4" name="Espaço Reservado para Conteúdo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Espaço Reservado para Data 4"/>
          <p:cNvSpPr>
            <a:spLocks noGrp="1"/>
          </p:cNvSpPr>
          <p:nvPr>
            <p:ph type="dt" sz="half" idx="10"/>
          </p:nvPr>
        </p:nvSpPr>
        <p:spPr/>
        <p:txBody>
          <a:bodyPr/>
          <a:lstStyle/>
          <a:p>
            <a:fld id="{9C359C78-E14C-412C-954B-C61178D10A7F}" type="datetimeFigureOut">
              <a:rPr lang="pt-BR" smtClean="0"/>
              <a:pPr/>
              <a:t>26/02/2014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7156FF0-DDEE-41CB-A66E-8525426E5BA9}"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pt-BR" smtClean="0"/>
              <a:t>Clique para editar o título mestre</a:t>
            </a:r>
            <a:endParaRPr kumimoji="0" lang="en-US"/>
          </a:p>
        </p:txBody>
      </p:sp>
      <p:sp>
        <p:nvSpPr>
          <p:cNvPr id="3" name="Espaço Reservado para Imagem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pt-BR" smtClean="0">
                <a:solidFill>
                  <a:schemeClr val="lt1"/>
                </a:solidFill>
                <a:latin typeface="+mn-lt"/>
                <a:ea typeface="+mn-ea"/>
                <a:cs typeface="+mn-cs"/>
              </a:rPr>
              <a:t>Clique no ícone para adicionar uma imagem</a:t>
            </a:r>
            <a:endParaRPr kumimoji="0" lang="en-US" dirty="0">
              <a:solidFill>
                <a:schemeClr val="lt1"/>
              </a:solidFill>
              <a:latin typeface="+mn-lt"/>
              <a:ea typeface="+mn-ea"/>
              <a:cs typeface="+mn-cs"/>
            </a:endParaRPr>
          </a:p>
        </p:txBody>
      </p:sp>
      <p:sp>
        <p:nvSpPr>
          <p:cNvPr id="4" name="Espaço Reservado para Texto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pt-BR" smtClean="0"/>
              <a:t>Clique para editar o texto mestre</a:t>
            </a:r>
          </a:p>
        </p:txBody>
      </p:sp>
      <p:sp>
        <p:nvSpPr>
          <p:cNvPr id="5" name="Espaço Reservado para Data 4"/>
          <p:cNvSpPr>
            <a:spLocks noGrp="1"/>
          </p:cNvSpPr>
          <p:nvPr>
            <p:ph type="dt" sz="half" idx="10"/>
          </p:nvPr>
        </p:nvSpPr>
        <p:spPr/>
        <p:txBody>
          <a:bodyPr/>
          <a:lstStyle/>
          <a:p>
            <a:fld id="{9C359C78-E14C-412C-954B-C61178D10A7F}" type="datetimeFigureOut">
              <a:rPr lang="pt-BR" smtClean="0"/>
              <a:pPr/>
              <a:t>26/02/2014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7156FF0-DDEE-41CB-A66E-8525426E5BA9}"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Espaço Reservado para Título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pt-BR" smtClean="0"/>
              <a:t>Clique para editar o título mestre</a:t>
            </a:r>
            <a:endParaRPr kumimoji="0" lang="en-US"/>
          </a:p>
        </p:txBody>
      </p:sp>
      <p:sp>
        <p:nvSpPr>
          <p:cNvPr id="13" name="Espaço Reservado para Texto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pt-BR" smtClean="0"/>
              <a:t>Clique para editar 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14" name="Espaço Reservado para Data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9C359C78-E14C-412C-954B-C61178D10A7F}" type="datetimeFigureOut">
              <a:rPr lang="pt-BR" smtClean="0"/>
              <a:pPr/>
              <a:t>26/02/2014</a:t>
            </a:fld>
            <a:endParaRPr lang="pt-BR"/>
          </a:p>
        </p:txBody>
      </p:sp>
      <p:sp>
        <p:nvSpPr>
          <p:cNvPr id="3" name="Espaço Reservado para Rodapé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pt-BR"/>
          </a:p>
        </p:txBody>
      </p:sp>
      <p:sp>
        <p:nvSpPr>
          <p:cNvPr id="23" name="Espaço Reservado para Número de Slide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57156FF0-DDEE-41CB-A66E-8525426E5BA9}" type="slidenum">
              <a:rPr lang="pt-BR" smtClean="0"/>
              <a:pPr/>
              <a:t>‹nº›</a:t>
            </a:fld>
            <a:endParaRPr lang="pt-B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0"/>
            <a:ext cx="7772400" cy="886691"/>
          </a:xfrm>
        </p:spPr>
        <p:txBody>
          <a:bodyPr>
            <a:normAutofit/>
          </a:bodyPr>
          <a:lstStyle/>
          <a:p>
            <a:r>
              <a:rPr lang="pt-BR" sz="4000" dirty="0" err="1" smtClean="0"/>
              <a:t>Proudhon</a:t>
            </a:r>
            <a:r>
              <a:rPr lang="pt-BR" sz="4000" dirty="0" smtClean="0"/>
              <a:t> e a História</a:t>
            </a:r>
            <a:endParaRPr lang="pt-BR" sz="4000" dirty="0"/>
          </a:p>
        </p:txBody>
      </p:sp>
      <p:sp>
        <p:nvSpPr>
          <p:cNvPr id="3" name="Subtítulo 2"/>
          <p:cNvSpPr>
            <a:spLocks noGrp="1"/>
          </p:cNvSpPr>
          <p:nvPr>
            <p:ph type="subTitle" idx="1"/>
          </p:nvPr>
        </p:nvSpPr>
        <p:spPr>
          <a:xfrm>
            <a:off x="971600" y="1124744"/>
            <a:ext cx="7488832" cy="4968552"/>
          </a:xfrm>
        </p:spPr>
        <p:txBody>
          <a:bodyPr/>
          <a:lstStyle/>
          <a:p>
            <a:endParaRPr lang="pt-B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11760" y="980728"/>
            <a:ext cx="4320480" cy="540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931682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908720"/>
          </a:xfrm>
        </p:spPr>
        <p:txBody>
          <a:bodyPr>
            <a:normAutofit/>
          </a:bodyPr>
          <a:lstStyle/>
          <a:p>
            <a:r>
              <a:rPr lang="pt-BR" sz="3600" dirty="0" smtClean="0"/>
              <a:t>Sobre a experiência de 1848 II:</a:t>
            </a:r>
            <a:endParaRPr lang="pt-BR" sz="3600" dirty="0"/>
          </a:p>
        </p:txBody>
      </p:sp>
      <p:sp>
        <p:nvSpPr>
          <p:cNvPr id="3" name="Espaço Reservado para Conteúdo 2"/>
          <p:cNvSpPr>
            <a:spLocks noGrp="1"/>
          </p:cNvSpPr>
          <p:nvPr>
            <p:ph idx="1"/>
          </p:nvPr>
        </p:nvSpPr>
        <p:spPr>
          <a:xfrm>
            <a:off x="457200" y="1052736"/>
            <a:ext cx="8229600" cy="5256624"/>
          </a:xfrm>
        </p:spPr>
        <p:txBody>
          <a:bodyPr>
            <a:normAutofit lnSpcReduction="10000"/>
          </a:bodyPr>
          <a:lstStyle/>
          <a:p>
            <a:pPr algn="just">
              <a:buFontTx/>
              <a:buChar char="-"/>
            </a:pPr>
            <a:r>
              <a:rPr lang="pt-BR" sz="2400" dirty="0" smtClean="0">
                <a:solidFill>
                  <a:schemeClr val="accent1">
                    <a:lumMod val="60000"/>
                    <a:lumOff val="40000"/>
                  </a:schemeClr>
                </a:solidFill>
              </a:rPr>
              <a:t>Aos insurretos de junho de 48: </a:t>
            </a:r>
            <a:r>
              <a:rPr lang="pt-BR" sz="2400" dirty="0" smtClean="0"/>
              <a:t>“Combatentes de Junho (...), aqueles lá vos enganaram porque vos fizeram, em nome do poder, uma promessa que o poder era incapaz de manter”.  </a:t>
            </a:r>
          </a:p>
          <a:p>
            <a:pPr algn="just">
              <a:buFontTx/>
              <a:buChar char="-"/>
            </a:pPr>
            <a:r>
              <a:rPr lang="pt-BR" sz="2400" dirty="0" smtClean="0">
                <a:solidFill>
                  <a:schemeClr val="accent1">
                    <a:lumMod val="60000"/>
                    <a:lumOff val="40000"/>
                  </a:schemeClr>
                </a:solidFill>
              </a:rPr>
              <a:t>Discurso na Assembleia em 31 de julho: </a:t>
            </a:r>
            <a:r>
              <a:rPr lang="pt-BR" sz="2400" dirty="0" smtClean="0"/>
              <a:t>“ Em caso de recusa [de fazer desaparecer a propriedade], procederemos nós mesmos, sem vós, à liquidação. Quando digo nós, eu me identifico com o proletariado e quando digo vós, eu vos identifico com a classe burguesa. (...) O capital não reaparecerá, a sociedade tem seus olhos sobre ele”.</a:t>
            </a:r>
          </a:p>
          <a:p>
            <a:pPr algn="just">
              <a:buFontTx/>
              <a:buChar char="-"/>
            </a:pPr>
            <a:r>
              <a:rPr lang="pt-BR" sz="2400" dirty="0" smtClean="0">
                <a:solidFill>
                  <a:schemeClr val="accent1">
                    <a:lumMod val="60000"/>
                    <a:lumOff val="40000"/>
                  </a:schemeClr>
                </a:solidFill>
              </a:rPr>
              <a:t>Diagnóstico geral: </a:t>
            </a:r>
            <a:r>
              <a:rPr lang="pt-BR" sz="2400" dirty="0" smtClean="0"/>
              <a:t>“A questão não estava mais entre a monarquia e a democracia, mas sim entre o trabalho e o capital”.</a:t>
            </a:r>
            <a:endParaRPr lang="pt-BR" sz="2400" dirty="0"/>
          </a:p>
        </p:txBody>
      </p:sp>
    </p:spTree>
    <p:extLst>
      <p:ext uri="{BB962C8B-B14F-4D97-AF65-F5344CB8AC3E}">
        <p14:creationId xmlns:p14="http://schemas.microsoft.com/office/powerpoint/2010/main" xmlns="" val="22837724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764704"/>
          </a:xfrm>
        </p:spPr>
        <p:txBody>
          <a:bodyPr>
            <a:normAutofit fontScale="90000"/>
          </a:bodyPr>
          <a:lstStyle/>
          <a:p>
            <a:r>
              <a:rPr lang="pt-BR" dirty="0"/>
              <a:t>Sobre a experiência de 1848 </a:t>
            </a:r>
            <a:r>
              <a:rPr lang="pt-BR" dirty="0" smtClean="0"/>
              <a:t>III</a:t>
            </a:r>
            <a:r>
              <a:rPr lang="pt-BR" dirty="0"/>
              <a:t>:</a:t>
            </a:r>
          </a:p>
        </p:txBody>
      </p:sp>
      <p:sp>
        <p:nvSpPr>
          <p:cNvPr id="3" name="Espaço Reservado para Conteúdo 2"/>
          <p:cNvSpPr>
            <a:spLocks noGrp="1"/>
          </p:cNvSpPr>
          <p:nvPr>
            <p:ph idx="1"/>
          </p:nvPr>
        </p:nvSpPr>
        <p:spPr>
          <a:xfrm>
            <a:off x="457200" y="764704"/>
            <a:ext cx="8229600" cy="5904656"/>
          </a:xfrm>
        </p:spPr>
        <p:txBody>
          <a:bodyPr>
            <a:normAutofit/>
          </a:bodyPr>
          <a:lstStyle/>
          <a:p>
            <a:pPr algn="just">
              <a:buFontTx/>
              <a:buChar char="-"/>
            </a:pPr>
            <a:r>
              <a:rPr lang="pt-BR" sz="2400" dirty="0" smtClean="0">
                <a:solidFill>
                  <a:schemeClr val="accent1">
                    <a:lumMod val="40000"/>
                    <a:lumOff val="60000"/>
                  </a:schemeClr>
                </a:solidFill>
              </a:rPr>
              <a:t>A Revolução Social desmontada pelo golpe de Estado de </a:t>
            </a:r>
            <a:r>
              <a:rPr lang="pt-BR" sz="2400" dirty="0">
                <a:solidFill>
                  <a:schemeClr val="accent1">
                    <a:lumMod val="40000"/>
                    <a:lumOff val="60000"/>
                  </a:schemeClr>
                </a:solidFill>
              </a:rPr>
              <a:t>2</a:t>
            </a:r>
            <a:r>
              <a:rPr lang="pt-BR" sz="2400" dirty="0" smtClean="0">
                <a:solidFill>
                  <a:schemeClr val="accent1">
                    <a:lumMod val="40000"/>
                    <a:lumOff val="60000"/>
                  </a:schemeClr>
                </a:solidFill>
              </a:rPr>
              <a:t> de dezembro (1852): </a:t>
            </a:r>
          </a:p>
          <a:p>
            <a:pPr marL="137160" indent="0" algn="just">
              <a:buNone/>
            </a:pPr>
            <a:r>
              <a:rPr lang="pt-BR" sz="2400" dirty="0" smtClean="0"/>
              <a:t>“Mas a experiência atesta, e a filosofia demonstra, contrariamente ao preconceito, que toda a revolução, para ser eficaz, deve ser espontânea, sair, não da cabeça do poder, mas das entranhas do povo: que o governo é mais reacionário do que progressista; que ele não saberia ter a inteligência das revoluções, já que a sociedade, única a que pertence esse segredo, não se revela de modo algum por decretos de legislatura, mas pela espontaneidade de suas manifestações; que, enfim, a única relação que existe entre o governo e o trabalho é que o trabalho, ao se organizar, tem por missão abolir o governo”.</a:t>
            </a:r>
            <a:endParaRPr lang="pt-BR" sz="2400" dirty="0"/>
          </a:p>
        </p:txBody>
      </p:sp>
    </p:spTree>
    <p:extLst>
      <p:ext uri="{BB962C8B-B14F-4D97-AF65-F5344CB8AC3E}">
        <p14:creationId xmlns:p14="http://schemas.microsoft.com/office/powerpoint/2010/main" xmlns="" val="36376541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052736"/>
          </a:xfrm>
        </p:spPr>
        <p:txBody>
          <a:bodyPr>
            <a:noAutofit/>
          </a:bodyPr>
          <a:lstStyle/>
          <a:p>
            <a:pPr algn="just"/>
            <a:r>
              <a:rPr lang="fr-FR" sz="2400" dirty="0"/>
              <a:t>Ernest Meissonier (1815-1891</a:t>
            </a:r>
            <a:r>
              <a:rPr lang="fr-FR" sz="2400" dirty="0" smtClean="0"/>
              <a:t>) </a:t>
            </a:r>
            <a:r>
              <a:rPr lang="fr-FR" sz="2400" i="1" dirty="0"/>
              <a:t>A</a:t>
            </a:r>
            <a:r>
              <a:rPr lang="fr-FR" sz="2400" i="1" dirty="0" smtClean="0"/>
              <a:t> Barricada, rua </a:t>
            </a:r>
            <a:r>
              <a:rPr lang="fr-FR" sz="2400" i="1" dirty="0"/>
              <a:t>de la Mortellerie, </a:t>
            </a:r>
            <a:r>
              <a:rPr lang="fr-FR" sz="2400" i="1" dirty="0" smtClean="0"/>
              <a:t>junho de </a:t>
            </a:r>
            <a:r>
              <a:rPr lang="fr-FR" sz="2400" i="1" dirty="0"/>
              <a:t>1848</a:t>
            </a:r>
            <a:r>
              <a:rPr lang="fr-FR" sz="2400" dirty="0"/>
              <a:t>, </a:t>
            </a:r>
            <a:r>
              <a:rPr lang="fr-FR" sz="2400" dirty="0" smtClean="0"/>
              <a:t>chamada: Lembrança da guerra civil.</a:t>
            </a:r>
            <a:endParaRPr lang="pt-BR" sz="2400" dirty="0"/>
          </a:p>
        </p:txBody>
      </p:sp>
      <p:sp>
        <p:nvSpPr>
          <p:cNvPr id="3" name="Espaço Reservado para Conteúdo 2"/>
          <p:cNvSpPr>
            <a:spLocks noGrp="1"/>
          </p:cNvSpPr>
          <p:nvPr>
            <p:ph idx="1"/>
          </p:nvPr>
        </p:nvSpPr>
        <p:spPr>
          <a:xfrm>
            <a:off x="457200" y="1052736"/>
            <a:ext cx="8229600" cy="5688632"/>
          </a:xfrm>
        </p:spPr>
        <p:txBody>
          <a:bodyPr/>
          <a:lstStyle/>
          <a:p>
            <a:endParaRPr lang="pt-BR"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67744" y="1052736"/>
            <a:ext cx="4464495" cy="56886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109563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576064"/>
          </a:xfrm>
        </p:spPr>
        <p:txBody>
          <a:bodyPr>
            <a:normAutofit/>
          </a:bodyPr>
          <a:lstStyle/>
          <a:p>
            <a:r>
              <a:rPr lang="pt-BR" sz="2400" dirty="0" err="1" smtClean="0"/>
              <a:t>Proudhon</a:t>
            </a:r>
            <a:r>
              <a:rPr lang="pt-BR" sz="2400" dirty="0" smtClean="0"/>
              <a:t> e suas filhas (1863) – Gustave </a:t>
            </a:r>
            <a:r>
              <a:rPr lang="pt-BR" sz="2400" dirty="0" err="1" smtClean="0"/>
              <a:t>Courbet</a:t>
            </a:r>
            <a:endParaRPr lang="pt-BR" sz="2400" dirty="0"/>
          </a:p>
        </p:txBody>
      </p:sp>
      <p:pic>
        <p:nvPicPr>
          <p:cNvPr id="2052" name="Picture 4" descr="C:\Users\Alexandre\Pictures\Courbet_Proudhon-62cf3.jpg"/>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27584" y="980728"/>
            <a:ext cx="7416824" cy="552661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043372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764704"/>
          </a:xfrm>
        </p:spPr>
        <p:txBody>
          <a:bodyPr>
            <a:noAutofit/>
          </a:bodyPr>
          <a:lstStyle/>
          <a:p>
            <a:r>
              <a:rPr lang="pt-BR" sz="2000" dirty="0" smtClean="0"/>
              <a:t>O filósofo Pierre-Joseph </a:t>
            </a:r>
            <a:r>
              <a:rPr lang="pt-BR" sz="2000" dirty="0" err="1" smtClean="0"/>
              <a:t>Proudhon</a:t>
            </a:r>
            <a:r>
              <a:rPr lang="pt-BR" sz="2000" dirty="0" smtClean="0"/>
              <a:t> (1865) - Gustave </a:t>
            </a:r>
            <a:r>
              <a:rPr lang="pt-BR" sz="2000" dirty="0" err="1" smtClean="0"/>
              <a:t>Courbet</a:t>
            </a:r>
            <a:endParaRPr lang="pt-BR" sz="2000" dirty="0"/>
          </a:p>
        </p:txBody>
      </p:sp>
      <p:pic>
        <p:nvPicPr>
          <p:cNvPr id="3074" name="Picture 2" descr="C:\Users\Alexandre\Pictures\The-Philosopher-Pierre-Joseph-Prudhon-1865-posters_i2585203__arquivos\21-2131-YDVED00Z.jpg"/>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2051720" y="692696"/>
            <a:ext cx="4752528" cy="60486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69078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706090"/>
          </a:xfrm>
        </p:spPr>
        <p:txBody>
          <a:bodyPr>
            <a:normAutofit/>
          </a:bodyPr>
          <a:lstStyle/>
          <a:p>
            <a:r>
              <a:rPr lang="pt-BR" sz="3600" dirty="0" smtClean="0"/>
              <a:t>Sobre a dialética serial</a:t>
            </a:r>
            <a:endParaRPr lang="pt-BR" sz="3600" dirty="0"/>
          </a:p>
        </p:txBody>
      </p:sp>
      <p:sp>
        <p:nvSpPr>
          <p:cNvPr id="3" name="Espaço Reservado para Conteúdo 2"/>
          <p:cNvSpPr>
            <a:spLocks noGrp="1"/>
          </p:cNvSpPr>
          <p:nvPr>
            <p:ph idx="1"/>
          </p:nvPr>
        </p:nvSpPr>
        <p:spPr>
          <a:xfrm>
            <a:off x="457200" y="980728"/>
            <a:ext cx="8229600" cy="5616624"/>
          </a:xfrm>
        </p:spPr>
        <p:txBody>
          <a:bodyPr/>
          <a:lstStyle/>
          <a:p>
            <a:pPr algn="just">
              <a:buFontTx/>
              <a:buChar char="-"/>
            </a:pPr>
            <a:r>
              <a:rPr lang="pt-BR" dirty="0" smtClean="0"/>
              <a:t>“A síntese não destrói realmente, mas formalmente, a tese e a antítese.” </a:t>
            </a:r>
            <a:r>
              <a:rPr lang="pt-BR" sz="2000" dirty="0" smtClean="0"/>
              <a:t>(A Criação da Ordem na Humanidade)</a:t>
            </a:r>
          </a:p>
          <a:p>
            <a:pPr algn="just">
              <a:buFontTx/>
              <a:buChar char="-"/>
            </a:pPr>
            <a:r>
              <a:rPr lang="pt-BR" dirty="0" smtClean="0"/>
              <a:t>“A antinomia é a concepção de uma lei de face dupla, uma positiva, a outra negativa... A antinomia não faz mais do que exprimir um fato, e impõe-se imperiosamente ao espírito: a contradição propriamente dita é uma absurdo.” </a:t>
            </a:r>
            <a:r>
              <a:rPr lang="pt-BR" sz="2000" dirty="0" smtClean="0"/>
              <a:t>(Sistema das Contradições Econômicas)</a:t>
            </a:r>
          </a:p>
          <a:p>
            <a:pPr algn="just">
              <a:buFontTx/>
              <a:buChar char="-"/>
            </a:pPr>
            <a:r>
              <a:rPr lang="pt-BR" dirty="0" smtClean="0"/>
              <a:t>“A teoria serial não é um método de descoberta... a teoria serial é... essencialmente </a:t>
            </a:r>
            <a:r>
              <a:rPr lang="pt-BR" dirty="0"/>
              <a:t>demonstrativa...” </a:t>
            </a:r>
            <a:r>
              <a:rPr lang="pt-BR" sz="2000" dirty="0"/>
              <a:t>(A </a:t>
            </a:r>
            <a:r>
              <a:rPr lang="pt-BR" sz="2000" dirty="0" smtClean="0"/>
              <a:t>Criação </a:t>
            </a:r>
            <a:r>
              <a:rPr lang="pt-BR" sz="2000" dirty="0"/>
              <a:t>da </a:t>
            </a:r>
            <a:r>
              <a:rPr lang="pt-BR" sz="2000" dirty="0" smtClean="0"/>
              <a:t>Ordem </a:t>
            </a:r>
            <a:r>
              <a:rPr lang="pt-BR" sz="2000" dirty="0"/>
              <a:t>na </a:t>
            </a:r>
            <a:r>
              <a:rPr lang="pt-BR" sz="2000" dirty="0" smtClean="0"/>
              <a:t>Humanidade</a:t>
            </a:r>
            <a:r>
              <a:rPr lang="pt-BR" sz="2000" dirty="0"/>
              <a:t>)</a:t>
            </a:r>
          </a:p>
        </p:txBody>
      </p:sp>
    </p:spTree>
    <p:extLst>
      <p:ext uri="{BB962C8B-B14F-4D97-AF65-F5344CB8AC3E}">
        <p14:creationId xmlns:p14="http://schemas.microsoft.com/office/powerpoint/2010/main" xmlns="" val="29634730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836712"/>
          </a:xfrm>
        </p:spPr>
        <p:txBody>
          <a:bodyPr>
            <a:normAutofit/>
          </a:bodyPr>
          <a:lstStyle/>
          <a:p>
            <a:r>
              <a:rPr lang="pt-BR" dirty="0"/>
              <a:t>Sobre a dialética serial</a:t>
            </a:r>
          </a:p>
        </p:txBody>
      </p:sp>
      <p:sp>
        <p:nvSpPr>
          <p:cNvPr id="3" name="Espaço Reservado para Conteúdo 2"/>
          <p:cNvSpPr>
            <a:spLocks noGrp="1"/>
          </p:cNvSpPr>
          <p:nvPr>
            <p:ph idx="1"/>
          </p:nvPr>
        </p:nvSpPr>
        <p:spPr>
          <a:xfrm>
            <a:off x="457200" y="836712"/>
            <a:ext cx="8229600" cy="5472648"/>
          </a:xfrm>
        </p:spPr>
        <p:txBody>
          <a:bodyPr/>
          <a:lstStyle/>
          <a:p>
            <a:pPr marL="137160" indent="0" algn="just">
              <a:buNone/>
            </a:pPr>
            <a:endParaRPr lang="pt-BR" sz="3200" dirty="0" smtClean="0"/>
          </a:p>
          <a:p>
            <a:pPr marL="137160" indent="0" algn="just">
              <a:buNone/>
            </a:pPr>
            <a:r>
              <a:rPr lang="pt-BR" sz="3200" dirty="0" smtClean="0"/>
              <a:t>- </a:t>
            </a:r>
            <a:r>
              <a:rPr lang="pt-BR" sz="3600" dirty="0" smtClean="0"/>
              <a:t>“Se se destrói o equilíbrio, o movimento não se paralisa, mas antes se desenvolve de uma maneira subversiva: a oposição dos elementos se converte em antagonismo; a sociedade passa ao estado revolucionário.” </a:t>
            </a:r>
            <a:r>
              <a:rPr lang="pt-BR" dirty="0" smtClean="0"/>
              <a:t>( Contradições Políticas) </a:t>
            </a:r>
            <a:endParaRPr lang="pt-BR" dirty="0"/>
          </a:p>
        </p:txBody>
      </p:sp>
    </p:spTree>
    <p:extLst>
      <p:ext uri="{BB962C8B-B14F-4D97-AF65-F5344CB8AC3E}">
        <p14:creationId xmlns:p14="http://schemas.microsoft.com/office/powerpoint/2010/main" xmlns="" val="4280996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836712"/>
          </a:xfrm>
        </p:spPr>
        <p:txBody>
          <a:bodyPr>
            <a:normAutofit/>
          </a:bodyPr>
          <a:lstStyle/>
          <a:p>
            <a:r>
              <a:rPr lang="pt-BR" sz="3200" dirty="0" smtClean="0"/>
              <a:t>Obras de Pierre-Joseph </a:t>
            </a:r>
            <a:r>
              <a:rPr lang="pt-BR" sz="3200" dirty="0" err="1" smtClean="0"/>
              <a:t>Proudhon</a:t>
            </a:r>
            <a:endParaRPr lang="pt-BR" sz="3200" dirty="0"/>
          </a:p>
        </p:txBody>
      </p:sp>
      <p:pic>
        <p:nvPicPr>
          <p:cNvPr id="4098" name="Picture 2" descr="C:\Users\Alexandre\Pictures\470px-Portrait_Pierre-Joseph_Proudhon.jpg"/>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2195736" y="692696"/>
            <a:ext cx="4680520" cy="597513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246488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648072"/>
          </a:xfrm>
        </p:spPr>
        <p:txBody>
          <a:bodyPr>
            <a:normAutofit fontScale="90000"/>
          </a:bodyPr>
          <a:lstStyle/>
          <a:p>
            <a:r>
              <a:rPr lang="pt-BR" dirty="0"/>
              <a:t>O que é a propriedade? (1840)</a:t>
            </a:r>
          </a:p>
        </p:txBody>
      </p:sp>
      <p:sp>
        <p:nvSpPr>
          <p:cNvPr id="3" name="Espaço Reservado para Conteúdo 2"/>
          <p:cNvSpPr>
            <a:spLocks noGrp="1"/>
          </p:cNvSpPr>
          <p:nvPr>
            <p:ph idx="1"/>
          </p:nvPr>
        </p:nvSpPr>
        <p:spPr>
          <a:xfrm>
            <a:off x="251520" y="908720"/>
            <a:ext cx="8712968" cy="5832648"/>
          </a:xfrm>
        </p:spPr>
        <p:txBody>
          <a:bodyPr>
            <a:normAutofit fontScale="85000" lnSpcReduction="20000"/>
          </a:bodyPr>
          <a:lstStyle/>
          <a:p>
            <a:pPr marL="137160" indent="0" algn="just">
              <a:buNone/>
            </a:pPr>
            <a:r>
              <a:rPr lang="pt-BR" dirty="0" smtClean="0"/>
              <a:t>“-Republicano, sim; mas esta palavra não especifica nada. </a:t>
            </a:r>
            <a:r>
              <a:rPr lang="pt-BR" i="1" dirty="0" smtClean="0"/>
              <a:t>Res publica</a:t>
            </a:r>
            <a:r>
              <a:rPr lang="pt-BR" dirty="0" smtClean="0"/>
              <a:t> é a coisa pública. Ora, quem quer que queira a coisa pública, sob qualquer forma de governa que seja, pode se dizer republicano. Os reis também são republicanos. </a:t>
            </a:r>
          </a:p>
          <a:p>
            <a:pPr marL="137160" indent="0" algn="just">
              <a:buNone/>
            </a:pPr>
            <a:r>
              <a:rPr lang="pt-BR" dirty="0" smtClean="0"/>
              <a:t>- Então vós sois democratas? </a:t>
            </a:r>
          </a:p>
          <a:p>
            <a:pPr marL="137160" indent="0" algn="just">
              <a:buNone/>
            </a:pPr>
            <a:r>
              <a:rPr lang="pt-BR" dirty="0" smtClean="0"/>
              <a:t>- Não.</a:t>
            </a:r>
          </a:p>
          <a:p>
            <a:pPr marL="137160" indent="0" algn="just">
              <a:buNone/>
            </a:pPr>
            <a:r>
              <a:rPr lang="pt-BR" dirty="0" smtClean="0"/>
              <a:t>- Como! Sereis monarquista? </a:t>
            </a:r>
          </a:p>
          <a:p>
            <a:pPr marL="137160" indent="0" algn="just">
              <a:buNone/>
            </a:pPr>
            <a:r>
              <a:rPr lang="pt-BR" dirty="0" smtClean="0"/>
              <a:t>- Não.</a:t>
            </a:r>
          </a:p>
          <a:p>
            <a:pPr marL="137160" indent="0" algn="just">
              <a:buNone/>
            </a:pPr>
            <a:r>
              <a:rPr lang="pt-BR" dirty="0" smtClean="0"/>
              <a:t>- Constitucional?</a:t>
            </a:r>
          </a:p>
          <a:p>
            <a:pPr marL="137160" indent="0" algn="just">
              <a:buNone/>
            </a:pPr>
            <a:r>
              <a:rPr lang="pt-BR" dirty="0" smtClean="0"/>
              <a:t>- Deus me livre. </a:t>
            </a:r>
          </a:p>
          <a:p>
            <a:pPr marL="137160" indent="0" algn="just">
              <a:buNone/>
            </a:pPr>
            <a:r>
              <a:rPr lang="pt-BR" dirty="0" smtClean="0"/>
              <a:t>- Então vós sois aristocrata?</a:t>
            </a:r>
          </a:p>
          <a:p>
            <a:pPr marL="137160" indent="0" algn="just">
              <a:buNone/>
            </a:pPr>
            <a:r>
              <a:rPr lang="pt-BR" dirty="0" smtClean="0"/>
              <a:t>- De modo nenhum.</a:t>
            </a:r>
          </a:p>
          <a:p>
            <a:pPr marL="137160" indent="0" algn="just">
              <a:buNone/>
            </a:pPr>
            <a:r>
              <a:rPr lang="pt-BR" dirty="0" smtClean="0"/>
              <a:t>- Vós quereis um governo misto?</a:t>
            </a:r>
          </a:p>
          <a:p>
            <a:pPr marL="137160" indent="0" algn="just">
              <a:buNone/>
            </a:pPr>
            <a:r>
              <a:rPr lang="pt-BR" dirty="0" smtClean="0"/>
              <a:t>- Menos ainda.</a:t>
            </a:r>
          </a:p>
          <a:p>
            <a:pPr marL="137160" indent="0" algn="just">
              <a:buNone/>
            </a:pPr>
            <a:r>
              <a:rPr lang="pt-BR" dirty="0" smtClean="0"/>
              <a:t>- O que sois então?</a:t>
            </a:r>
          </a:p>
          <a:p>
            <a:pPr marL="137160" indent="0" algn="just">
              <a:buNone/>
            </a:pPr>
            <a:r>
              <a:rPr lang="pt-BR" dirty="0" smtClean="0"/>
              <a:t>- Eu sou anarquista.”</a:t>
            </a:r>
          </a:p>
        </p:txBody>
      </p:sp>
    </p:spTree>
    <p:extLst>
      <p:ext uri="{BB962C8B-B14F-4D97-AF65-F5344CB8AC3E}">
        <p14:creationId xmlns:p14="http://schemas.microsoft.com/office/powerpoint/2010/main" xmlns="" val="3797440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836712"/>
          </a:xfrm>
        </p:spPr>
        <p:txBody>
          <a:bodyPr>
            <a:normAutofit fontScale="90000"/>
          </a:bodyPr>
          <a:lstStyle/>
          <a:p>
            <a:r>
              <a:rPr lang="pt-BR" dirty="0"/>
              <a:t>O que é a propriedade? (1840)</a:t>
            </a:r>
          </a:p>
        </p:txBody>
      </p:sp>
      <p:sp>
        <p:nvSpPr>
          <p:cNvPr id="3" name="Espaço Reservado para Conteúdo 2"/>
          <p:cNvSpPr>
            <a:spLocks noGrp="1"/>
          </p:cNvSpPr>
          <p:nvPr>
            <p:ph idx="1"/>
          </p:nvPr>
        </p:nvSpPr>
        <p:spPr>
          <a:xfrm>
            <a:off x="457200" y="836712"/>
            <a:ext cx="8229600" cy="5760640"/>
          </a:xfrm>
        </p:spPr>
        <p:txBody>
          <a:bodyPr>
            <a:normAutofit/>
          </a:bodyPr>
          <a:lstStyle/>
          <a:p>
            <a:pPr marL="137160" indent="0" algn="just">
              <a:buNone/>
            </a:pPr>
            <a:r>
              <a:rPr lang="pt-BR" dirty="0" smtClean="0"/>
              <a:t>“Todo o ocupante é pois, necessariamente, possuidor ou usufrutuário, qualidade que exclui a de proprietário. Ora, o direito do usufrutuário é este: é responsável pela coisa que lhe está confiada; deve usá-la de acordo com a utilidade geral, em vista da conservação e desenvolvimento da coisa; não é senhor de a transformar, diminuir, desnaturar; não pode dividir o usufruto de maneira a que um outro explore a coisa em quanto ele próprio recolhe o produto; numa palavra, o usufrutuário encontra-se sob a vigilância da sociedade, submetido à condição do trabalho e a lei da igualdade.”</a:t>
            </a:r>
            <a:endParaRPr lang="pt-BR" dirty="0"/>
          </a:p>
        </p:txBody>
      </p:sp>
    </p:spTree>
    <p:extLst>
      <p:ext uri="{BB962C8B-B14F-4D97-AF65-F5344CB8AC3E}">
        <p14:creationId xmlns:p14="http://schemas.microsoft.com/office/powerpoint/2010/main" xmlns="" val="31964560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576064"/>
          </a:xfrm>
        </p:spPr>
        <p:txBody>
          <a:bodyPr>
            <a:normAutofit/>
          </a:bodyPr>
          <a:lstStyle/>
          <a:p>
            <a:r>
              <a:rPr lang="pt-BR" sz="2800" dirty="0" smtClean="0"/>
              <a:t>Dados biográficos I :</a:t>
            </a:r>
            <a:endParaRPr lang="pt-BR" sz="2800" dirty="0"/>
          </a:p>
        </p:txBody>
      </p:sp>
      <p:sp>
        <p:nvSpPr>
          <p:cNvPr id="3" name="Espaço Reservado para Conteúdo 2"/>
          <p:cNvSpPr>
            <a:spLocks noGrp="1"/>
          </p:cNvSpPr>
          <p:nvPr>
            <p:ph idx="1"/>
          </p:nvPr>
        </p:nvSpPr>
        <p:spPr>
          <a:xfrm>
            <a:off x="457200" y="764704"/>
            <a:ext cx="8229600" cy="5544656"/>
          </a:xfrm>
        </p:spPr>
        <p:txBody>
          <a:bodyPr>
            <a:normAutofit lnSpcReduction="10000"/>
          </a:bodyPr>
          <a:lstStyle/>
          <a:p>
            <a:pPr algn="just">
              <a:buFontTx/>
              <a:buChar char="-"/>
            </a:pPr>
            <a:r>
              <a:rPr lang="pt-BR" sz="2000" dirty="0" smtClean="0"/>
              <a:t>nascimento: 15 de janeiro de 1809.</a:t>
            </a:r>
          </a:p>
          <a:p>
            <a:pPr algn="just">
              <a:buFontTx/>
              <a:buChar char="-"/>
            </a:pPr>
            <a:r>
              <a:rPr lang="pt-BR" sz="2000" dirty="0"/>
              <a:t>l</a:t>
            </a:r>
            <a:r>
              <a:rPr lang="pt-BR" sz="2000" dirty="0" smtClean="0"/>
              <a:t>ocal: comuna francesa de Besançon, departamento de </a:t>
            </a:r>
            <a:r>
              <a:rPr lang="pt-BR" sz="2000" dirty="0" err="1" smtClean="0"/>
              <a:t>Doubs</a:t>
            </a:r>
            <a:r>
              <a:rPr lang="pt-BR" sz="2000" dirty="0" smtClean="0"/>
              <a:t>, Região do </a:t>
            </a:r>
            <a:r>
              <a:rPr lang="pt-BR" sz="2000" dirty="0" err="1" smtClean="0"/>
              <a:t>Franche-Comté</a:t>
            </a:r>
            <a:r>
              <a:rPr lang="pt-BR" sz="2000" dirty="0"/>
              <a:t>.</a:t>
            </a:r>
            <a:endParaRPr lang="pt-BR" sz="2000" dirty="0" smtClean="0"/>
          </a:p>
          <a:p>
            <a:pPr algn="just">
              <a:buFontTx/>
              <a:buChar char="-"/>
            </a:pPr>
            <a:r>
              <a:rPr lang="pt-BR" sz="2000" dirty="0"/>
              <a:t>o</a:t>
            </a:r>
            <a:r>
              <a:rPr lang="pt-BR" sz="2000" dirty="0" smtClean="0"/>
              <a:t>rigem: camponesa/operária.</a:t>
            </a:r>
          </a:p>
          <a:p>
            <a:pPr algn="just">
              <a:buFontTx/>
              <a:buChar char="-"/>
            </a:pPr>
            <a:r>
              <a:rPr lang="pt-BR" sz="2000" dirty="0"/>
              <a:t>p</a:t>
            </a:r>
            <a:r>
              <a:rPr lang="pt-BR" sz="2000" dirty="0" smtClean="0"/>
              <a:t>rimeira profissão: tipógrafo (1827).</a:t>
            </a:r>
          </a:p>
          <a:p>
            <a:pPr algn="just">
              <a:buFontTx/>
              <a:buChar char="-"/>
            </a:pPr>
            <a:r>
              <a:rPr lang="pt-BR" sz="2000" dirty="0"/>
              <a:t>p</a:t>
            </a:r>
            <a:r>
              <a:rPr lang="pt-BR" sz="2000" dirty="0" smtClean="0"/>
              <a:t>rimeiro empreendimento:  sócio de uma tipografia (1836).</a:t>
            </a:r>
          </a:p>
          <a:p>
            <a:pPr algn="just">
              <a:buFontTx/>
              <a:buChar char="-"/>
            </a:pPr>
            <a:r>
              <a:rPr lang="pt-BR" sz="2000" dirty="0"/>
              <a:t>i</a:t>
            </a:r>
            <a:r>
              <a:rPr lang="pt-BR" sz="2000" dirty="0" smtClean="0"/>
              <a:t>nicio da vida pública: bolsa “</a:t>
            </a:r>
            <a:r>
              <a:rPr lang="pt-BR" sz="2000" dirty="0" err="1" smtClean="0"/>
              <a:t>Suard</a:t>
            </a:r>
            <a:r>
              <a:rPr lang="pt-BR" sz="2000" dirty="0" smtClean="0"/>
              <a:t>”, na Academia de Ciências de Besançon (1837).</a:t>
            </a:r>
          </a:p>
          <a:p>
            <a:pPr algn="just">
              <a:buFontTx/>
              <a:buChar char="-"/>
            </a:pPr>
            <a:r>
              <a:rPr lang="pt-BR" sz="2000" dirty="0"/>
              <a:t>p</a:t>
            </a:r>
            <a:r>
              <a:rPr lang="pt-BR" sz="2000" dirty="0" smtClean="0"/>
              <a:t>rimeiro processo: acusado pelo Ministério Público do departamento de </a:t>
            </a:r>
            <a:r>
              <a:rPr lang="pt-BR" sz="2000" dirty="0" err="1" smtClean="0"/>
              <a:t>Doubs</a:t>
            </a:r>
            <a:r>
              <a:rPr lang="pt-BR" sz="2000" dirty="0" smtClean="0"/>
              <a:t> por ataque </a:t>
            </a:r>
            <a:r>
              <a:rPr lang="pt-BR" sz="2000" dirty="0"/>
              <a:t>à</a:t>
            </a:r>
            <a:r>
              <a:rPr lang="pt-BR" sz="2000" dirty="0" smtClean="0"/>
              <a:t> propriedade, incitamento contra o governo, ultraje à religião e aos costumes.</a:t>
            </a:r>
          </a:p>
          <a:p>
            <a:pPr algn="just">
              <a:buFontTx/>
              <a:buChar char="-"/>
            </a:pPr>
            <a:r>
              <a:rPr lang="pt-BR" sz="2000" dirty="0"/>
              <a:t>c</a:t>
            </a:r>
            <a:r>
              <a:rPr lang="pt-BR" sz="2000" dirty="0" smtClean="0"/>
              <a:t>ontatos </a:t>
            </a:r>
            <a:r>
              <a:rPr lang="pt-BR" sz="2000" dirty="0"/>
              <a:t>em </a:t>
            </a:r>
            <a:r>
              <a:rPr lang="pt-BR" sz="2000" dirty="0" smtClean="0"/>
              <a:t>Paris (</a:t>
            </a:r>
            <a:r>
              <a:rPr lang="pt-BR" sz="2000" dirty="0"/>
              <a:t>1844-1845</a:t>
            </a:r>
            <a:r>
              <a:rPr lang="pt-BR" sz="2000" dirty="0" smtClean="0"/>
              <a:t>): M. </a:t>
            </a:r>
            <a:r>
              <a:rPr lang="pt-BR" sz="2000" dirty="0" err="1" smtClean="0"/>
              <a:t>Bakunin</a:t>
            </a:r>
            <a:r>
              <a:rPr lang="pt-BR" sz="2000" dirty="0" smtClean="0"/>
              <a:t>, Karl Marx e K. </a:t>
            </a:r>
            <a:r>
              <a:rPr lang="pt-BR" sz="2000" dirty="0" err="1" smtClean="0"/>
              <a:t>Grün</a:t>
            </a:r>
            <a:r>
              <a:rPr lang="pt-BR" sz="2000" dirty="0" smtClean="0"/>
              <a:t>.</a:t>
            </a:r>
          </a:p>
          <a:p>
            <a:pPr algn="just">
              <a:buFontTx/>
              <a:buChar char="-"/>
            </a:pPr>
            <a:r>
              <a:rPr lang="pt-BR" sz="2000" dirty="0"/>
              <a:t>r</a:t>
            </a:r>
            <a:r>
              <a:rPr lang="pt-BR" sz="2000" dirty="0" smtClean="0"/>
              <a:t>epresentação parlamentar: eleições complementares de junho de 1848.</a:t>
            </a:r>
          </a:p>
          <a:p>
            <a:pPr algn="just">
              <a:buFontTx/>
              <a:buChar char="-"/>
            </a:pPr>
            <a:r>
              <a:rPr lang="pt-BR" sz="2000" dirty="0" smtClean="0"/>
              <a:t>Massacre de junho de 1848: </a:t>
            </a:r>
            <a:r>
              <a:rPr lang="pt-BR" sz="2000" dirty="0" err="1" smtClean="0"/>
              <a:t>Proudhon</a:t>
            </a:r>
            <a:r>
              <a:rPr lang="pt-BR" sz="2000" dirty="0" smtClean="0"/>
              <a:t> escreve no </a:t>
            </a:r>
            <a:r>
              <a:rPr lang="pt-BR" sz="2000" i="1" dirty="0" smtClean="0"/>
              <a:t>Representante do Povo</a:t>
            </a:r>
            <a:r>
              <a:rPr lang="pt-BR" sz="2000" dirty="0" smtClean="0"/>
              <a:t>, na edição de 5 de julho, uma carta em defesa dos operários massacrados pelo general </a:t>
            </a:r>
            <a:r>
              <a:rPr lang="pt-BR" sz="2000" dirty="0" err="1" smtClean="0"/>
              <a:t>Cavaignac</a:t>
            </a:r>
            <a:r>
              <a:rPr lang="pt-BR" sz="2000" dirty="0" smtClean="0"/>
              <a:t>.</a:t>
            </a:r>
          </a:p>
          <a:p>
            <a:pPr algn="just">
              <a:buFontTx/>
              <a:buChar char="-"/>
            </a:pPr>
            <a:endParaRPr lang="pt-BR" sz="2000" dirty="0" smtClean="0"/>
          </a:p>
          <a:p>
            <a:pPr>
              <a:buFontTx/>
              <a:buChar char="-"/>
            </a:pPr>
            <a:endParaRPr lang="pt-BR" sz="2000" dirty="0" smtClean="0"/>
          </a:p>
          <a:p>
            <a:pPr>
              <a:buFontTx/>
              <a:buChar char="-"/>
            </a:pPr>
            <a:endParaRPr lang="pt-BR" sz="2000" dirty="0" smtClean="0"/>
          </a:p>
          <a:p>
            <a:pPr>
              <a:buFontTx/>
              <a:buChar char="-"/>
            </a:pPr>
            <a:endParaRPr lang="pt-BR" sz="2000" dirty="0" smtClean="0"/>
          </a:p>
          <a:p>
            <a:pPr>
              <a:buFontTx/>
              <a:buChar char="-"/>
            </a:pPr>
            <a:endParaRPr lang="pt-BR" sz="2000" dirty="0"/>
          </a:p>
        </p:txBody>
      </p:sp>
    </p:spTree>
    <p:extLst>
      <p:ext uri="{BB962C8B-B14F-4D97-AF65-F5344CB8AC3E}">
        <p14:creationId xmlns:p14="http://schemas.microsoft.com/office/powerpoint/2010/main" xmlns="" val="29240317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88640"/>
            <a:ext cx="8229600" cy="432048"/>
          </a:xfrm>
        </p:spPr>
        <p:txBody>
          <a:bodyPr>
            <a:noAutofit/>
          </a:bodyPr>
          <a:lstStyle/>
          <a:p>
            <a:r>
              <a:rPr lang="pt-BR" sz="2800" dirty="0" smtClean="0"/>
              <a:t/>
            </a:r>
            <a:br>
              <a:rPr lang="pt-BR" sz="2800" dirty="0" smtClean="0"/>
            </a:br>
            <a:r>
              <a:rPr lang="pt-BR" sz="3600" dirty="0" smtClean="0"/>
              <a:t>O que é a propriedade? (1840)</a:t>
            </a:r>
            <a:endParaRPr lang="pt-BR" sz="3600" dirty="0"/>
          </a:p>
        </p:txBody>
      </p:sp>
      <p:sp>
        <p:nvSpPr>
          <p:cNvPr id="3" name="Espaço Reservado para Conteúdo 2"/>
          <p:cNvSpPr>
            <a:spLocks noGrp="1"/>
          </p:cNvSpPr>
          <p:nvPr>
            <p:ph idx="1"/>
          </p:nvPr>
        </p:nvSpPr>
        <p:spPr>
          <a:xfrm>
            <a:off x="457200" y="1124744"/>
            <a:ext cx="8229600" cy="5544616"/>
          </a:xfrm>
        </p:spPr>
        <p:txBody>
          <a:bodyPr>
            <a:noAutofit/>
          </a:bodyPr>
          <a:lstStyle/>
          <a:p>
            <a:pPr marL="137160" indent="0" algn="just">
              <a:buNone/>
            </a:pPr>
            <a:r>
              <a:rPr lang="pt-BR" sz="3200" dirty="0"/>
              <a:t>“Ora esse fermento reprodutor, esse germe eterno de vida, essa preparação de um fundo e de instrumentos de produção, é o que o capitalista deve ao produtor e que nunca lhe entrega: e é essa recusa fraudulenta que faz a indigência do trabalhador, o luxo do ócio e a desigualdade das condições. É sobretudo neste aspecto que consiste o que tão bem se apelidou de exploração do homem pelo homem</a:t>
            </a:r>
            <a:r>
              <a:rPr lang="pt-BR" sz="3200" dirty="0" smtClean="0"/>
              <a:t>”.</a:t>
            </a:r>
            <a:endParaRPr lang="pt-BR" dirty="0"/>
          </a:p>
        </p:txBody>
      </p:sp>
    </p:spTree>
    <p:extLst>
      <p:ext uri="{BB962C8B-B14F-4D97-AF65-F5344CB8AC3E}">
        <p14:creationId xmlns:p14="http://schemas.microsoft.com/office/powerpoint/2010/main" xmlns="" val="38666356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137318"/>
            <a:ext cx="8229600" cy="483370"/>
          </a:xfrm>
        </p:spPr>
        <p:txBody>
          <a:bodyPr>
            <a:normAutofit fontScale="90000"/>
          </a:bodyPr>
          <a:lstStyle/>
          <a:p>
            <a:r>
              <a:rPr lang="pt-BR" dirty="0"/>
              <a:t>O que é a propriedade? (1840)</a:t>
            </a:r>
          </a:p>
        </p:txBody>
      </p:sp>
      <p:sp>
        <p:nvSpPr>
          <p:cNvPr id="3" name="Espaço Reservado para Conteúdo 2"/>
          <p:cNvSpPr>
            <a:spLocks noGrp="1"/>
          </p:cNvSpPr>
          <p:nvPr>
            <p:ph idx="1"/>
          </p:nvPr>
        </p:nvSpPr>
        <p:spPr>
          <a:xfrm>
            <a:off x="457200" y="692696"/>
            <a:ext cx="8229600" cy="5976664"/>
          </a:xfrm>
        </p:spPr>
        <p:txBody>
          <a:bodyPr>
            <a:noAutofit/>
          </a:bodyPr>
          <a:lstStyle/>
          <a:p>
            <a:pPr marL="137160" indent="0" algn="just">
              <a:buNone/>
            </a:pPr>
            <a:r>
              <a:rPr lang="pt-BR" sz="3200" dirty="0" smtClean="0"/>
              <a:t>A “metafísica do grupo”: “Uma </a:t>
            </a:r>
            <a:r>
              <a:rPr lang="pt-BR" sz="3200" dirty="0"/>
              <a:t>força de 1000 homens agindo durante 20 dias foi paga como o seria a força de um só por 55 anos; mas essa força de 1000 fez em 20 dias o que a força de um só não conseguiria, repetindo o seu esforço durante um milhão de séculos: o mercado está </a:t>
            </a:r>
            <a:r>
              <a:rPr lang="pt-BR" sz="3200" dirty="0" smtClean="0"/>
              <a:t>equitativo? </a:t>
            </a:r>
            <a:r>
              <a:rPr lang="pt-BR" sz="3200" dirty="0"/>
              <a:t>Mais uma vez, não: logo, ao remunerar as forças individuais não foi paga a força coletiva; por </a:t>
            </a:r>
            <a:r>
              <a:rPr lang="pt-BR" sz="3200" dirty="0" smtClean="0"/>
              <a:t>consequência </a:t>
            </a:r>
            <a:r>
              <a:rPr lang="pt-BR" sz="3200" dirty="0"/>
              <a:t>fica sempre um direito de propriedade coletiva que não adquiriu [o proprietário] e de que goza injustamente”.</a:t>
            </a:r>
          </a:p>
        </p:txBody>
      </p:sp>
    </p:spTree>
    <p:extLst>
      <p:ext uri="{BB962C8B-B14F-4D97-AF65-F5344CB8AC3E}">
        <p14:creationId xmlns:p14="http://schemas.microsoft.com/office/powerpoint/2010/main" xmlns="" val="3841598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0"/>
            <a:ext cx="8435280" cy="836712"/>
          </a:xfrm>
        </p:spPr>
        <p:txBody>
          <a:bodyPr/>
          <a:lstStyle/>
          <a:p>
            <a:r>
              <a:rPr lang="pt-BR" sz="4000" dirty="0"/>
              <a:t>O que é a propriedade? (1840)</a:t>
            </a:r>
          </a:p>
        </p:txBody>
      </p:sp>
      <p:sp>
        <p:nvSpPr>
          <p:cNvPr id="3" name="Espaço Reservado para Texto 2"/>
          <p:cNvSpPr>
            <a:spLocks noGrp="1"/>
          </p:cNvSpPr>
          <p:nvPr>
            <p:ph type="body" idx="1"/>
          </p:nvPr>
        </p:nvSpPr>
        <p:spPr>
          <a:xfrm>
            <a:off x="395536" y="1412776"/>
            <a:ext cx="8291264" cy="5112568"/>
          </a:xfrm>
        </p:spPr>
        <p:txBody>
          <a:bodyPr>
            <a:noAutofit/>
          </a:bodyPr>
          <a:lstStyle/>
          <a:p>
            <a:pPr marL="416052" indent="-342900" algn="just">
              <a:buFontTx/>
              <a:buChar char="-"/>
            </a:pPr>
            <a:r>
              <a:rPr lang="pt-BR" sz="2800" dirty="0" smtClean="0"/>
              <a:t>“</a:t>
            </a:r>
            <a:r>
              <a:rPr lang="pt-BR" sz="2800" dirty="0"/>
              <a:t>o proprietário não se contenta com o ganho tal como o bom senso e a natureza das coisas lhe asseguram: quer ser pago dez, cem, mil, um milhão de vezes </a:t>
            </a:r>
            <a:r>
              <a:rPr lang="pt-BR" sz="2800" dirty="0" smtClean="0"/>
              <a:t>[...]”</a:t>
            </a:r>
          </a:p>
          <a:p>
            <a:endParaRPr lang="pt-BR" sz="2800" dirty="0" smtClean="0"/>
          </a:p>
          <a:p>
            <a:pPr marL="416052" indent="-342900" algn="just">
              <a:buFontTx/>
              <a:buChar char="-"/>
            </a:pPr>
            <a:r>
              <a:rPr lang="pt-BR" sz="2800" dirty="0"/>
              <a:t>“[...] a propriedade, após despojar o trabalhador pela usura, assassina-o lentamente pelo esgotamento; ora, sem a espoliação e o assassinato a propriedade não é nada; com a espoliação e o assassinato ela logo perece, desamparada: logo, é </a:t>
            </a:r>
            <a:r>
              <a:rPr lang="pt-BR" sz="2800" dirty="0" smtClean="0"/>
              <a:t>impossível”.</a:t>
            </a:r>
            <a:endParaRPr lang="pt-BR" sz="2800" dirty="0"/>
          </a:p>
        </p:txBody>
      </p:sp>
    </p:spTree>
    <p:extLst>
      <p:ext uri="{BB962C8B-B14F-4D97-AF65-F5344CB8AC3E}">
        <p14:creationId xmlns:p14="http://schemas.microsoft.com/office/powerpoint/2010/main" xmlns="" val="20040635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144000" cy="1124744"/>
          </a:xfrm>
        </p:spPr>
        <p:txBody>
          <a:bodyPr>
            <a:normAutofit/>
          </a:bodyPr>
          <a:lstStyle/>
          <a:p>
            <a:r>
              <a:rPr lang="pt-BR" sz="3200" dirty="0" smtClean="0"/>
              <a:t>Da Criação da Ordem na Humanidade –Princípios da Organização Política (1843)</a:t>
            </a:r>
            <a:endParaRPr lang="pt-BR" sz="3200" dirty="0"/>
          </a:p>
        </p:txBody>
      </p:sp>
      <p:sp>
        <p:nvSpPr>
          <p:cNvPr id="3" name="Espaço Reservado para Conteúdo 2"/>
          <p:cNvSpPr>
            <a:spLocks noGrp="1"/>
          </p:cNvSpPr>
          <p:nvPr>
            <p:ph idx="1"/>
          </p:nvPr>
        </p:nvSpPr>
        <p:spPr>
          <a:xfrm>
            <a:off x="457200" y="980728"/>
            <a:ext cx="8229600" cy="5877272"/>
          </a:xfrm>
        </p:spPr>
        <p:txBody>
          <a:bodyPr>
            <a:noAutofit/>
          </a:bodyPr>
          <a:lstStyle/>
          <a:p>
            <a:pPr marL="137160" indent="0" algn="just">
              <a:buNone/>
            </a:pPr>
            <a:r>
              <a:rPr lang="pt-BR" sz="3200" dirty="0" smtClean="0"/>
              <a:t>- “Como </a:t>
            </a:r>
            <a:r>
              <a:rPr lang="pt-BR" sz="3200" dirty="0"/>
              <a:t>na sociedade as ideias são interesses, e os interesses são homens, é difícil que homens que reinaram por interesses e pelas suas ideias consintam em </a:t>
            </a:r>
            <a:r>
              <a:rPr lang="pt-BR" sz="3200" dirty="0" smtClean="0"/>
              <a:t>eclipsar-se </a:t>
            </a:r>
            <a:r>
              <a:rPr lang="pt-BR" sz="3200" dirty="0"/>
              <a:t>e desaparecer. É preciso vencê-los. É por isso também que julguei dever lembrar aos que me leem que existem casos em que a revolta contra o governo se torna, ao mesmo tempo, um direito e um dever. Não deixemos enfraquecer entre nós o espírito revolucionário, o espírito próprio da liberdade e do </a:t>
            </a:r>
            <a:r>
              <a:rPr lang="pt-BR" sz="3200" dirty="0" smtClean="0"/>
              <a:t>progresso”.</a:t>
            </a:r>
            <a:endParaRPr lang="pt-BR" sz="3200" dirty="0"/>
          </a:p>
        </p:txBody>
      </p:sp>
    </p:spTree>
    <p:extLst>
      <p:ext uri="{BB962C8B-B14F-4D97-AF65-F5344CB8AC3E}">
        <p14:creationId xmlns:p14="http://schemas.microsoft.com/office/powerpoint/2010/main" xmlns="" val="33517540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936104"/>
          </a:xfrm>
        </p:spPr>
        <p:txBody>
          <a:bodyPr>
            <a:normAutofit/>
          </a:bodyPr>
          <a:lstStyle/>
          <a:p>
            <a:r>
              <a:rPr lang="pt-BR" sz="2400" smtClean="0"/>
              <a:t>barricadas de junho de 1848</a:t>
            </a:r>
            <a:br>
              <a:rPr lang="pt-BR" sz="2400" smtClean="0"/>
            </a:br>
            <a:r>
              <a:rPr lang="pt-BR" sz="2400" smtClean="0"/>
              <a:t>Horace Vernet - </a:t>
            </a:r>
            <a:r>
              <a:rPr lang="pt-BR" sz="2400" i="1" smtClean="0"/>
              <a:t>Barricada rua Soufflot</a:t>
            </a:r>
            <a:endParaRPr lang="pt-BR" sz="2400" i="1" dirty="0"/>
          </a:p>
        </p:txBody>
      </p:sp>
      <p:sp>
        <p:nvSpPr>
          <p:cNvPr id="3" name="Espaço Reservado para Conteúdo 2"/>
          <p:cNvSpPr>
            <a:spLocks noGrp="1"/>
          </p:cNvSpPr>
          <p:nvPr>
            <p:ph idx="1"/>
          </p:nvPr>
        </p:nvSpPr>
        <p:spPr>
          <a:xfrm>
            <a:off x="539552" y="908720"/>
            <a:ext cx="8229600" cy="5832648"/>
          </a:xfrm>
        </p:spPr>
        <p:txBody>
          <a:bodyPr/>
          <a:lstStyle/>
          <a:p>
            <a:endParaRPr lang="pt-B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27585" y="1052736"/>
            <a:ext cx="7272808" cy="53187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324217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3224" y="-32466"/>
            <a:ext cx="8229600" cy="941185"/>
          </a:xfrm>
        </p:spPr>
        <p:txBody>
          <a:bodyPr>
            <a:normAutofit/>
          </a:bodyPr>
          <a:lstStyle/>
          <a:p>
            <a:pPr algn="just"/>
            <a:r>
              <a:rPr lang="en-US" sz="2000" dirty="0" err="1" smtClean="0"/>
              <a:t>TonyJohannot</a:t>
            </a:r>
            <a:r>
              <a:rPr lang="en-US" sz="2000" dirty="0" smtClean="0"/>
              <a:t>,</a:t>
            </a:r>
            <a:r>
              <a:rPr lang="en-US" sz="2000" dirty="0"/>
              <a:t/>
            </a:r>
            <a:br>
              <a:rPr lang="en-US" sz="2000" dirty="0"/>
            </a:br>
            <a:r>
              <a:rPr lang="en-US" sz="2000" dirty="0"/>
              <a:t>A</a:t>
            </a:r>
            <a:r>
              <a:rPr lang="en-US" sz="2000" dirty="0" smtClean="0"/>
              <a:t> </a:t>
            </a:r>
            <a:r>
              <a:rPr lang="en-US" sz="2000" dirty="0" err="1" smtClean="0"/>
              <a:t>barricada</a:t>
            </a:r>
            <a:r>
              <a:rPr lang="en-US" sz="2000" dirty="0" smtClean="0"/>
              <a:t> de 1848, </a:t>
            </a:r>
            <a:r>
              <a:rPr lang="en-US" sz="2000" dirty="0" err="1" smtClean="0"/>
              <a:t>Museu</a:t>
            </a:r>
            <a:r>
              <a:rPr lang="en-US" sz="2000" dirty="0" smtClean="0"/>
              <a:t> </a:t>
            </a:r>
            <a:r>
              <a:rPr lang="en-US" sz="2000" dirty="0" err="1"/>
              <a:t>Carnavalet</a:t>
            </a:r>
            <a:r>
              <a:rPr lang="en-US" sz="2000" dirty="0"/>
              <a:t>, Paris, </a:t>
            </a:r>
            <a:r>
              <a:rPr lang="en-US" sz="2000" dirty="0" err="1" smtClean="0"/>
              <a:t>França</a:t>
            </a:r>
            <a:endParaRPr lang="pt-BR" sz="2000" dirty="0"/>
          </a:p>
        </p:txBody>
      </p:sp>
      <p:sp>
        <p:nvSpPr>
          <p:cNvPr id="3" name="Espaço Reservado para Conteúdo 2"/>
          <p:cNvSpPr>
            <a:spLocks noGrp="1"/>
          </p:cNvSpPr>
          <p:nvPr>
            <p:ph idx="1"/>
          </p:nvPr>
        </p:nvSpPr>
        <p:spPr>
          <a:xfrm>
            <a:off x="457200" y="908720"/>
            <a:ext cx="8229600" cy="5949280"/>
          </a:xfrm>
        </p:spPr>
        <p:txBody>
          <a:bodyPr/>
          <a:lstStyle/>
          <a:p>
            <a:endParaRPr lang="pt-B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95736" y="908720"/>
            <a:ext cx="4752528" cy="58326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1876397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3528" y="22385"/>
            <a:ext cx="8229600" cy="836712"/>
          </a:xfrm>
        </p:spPr>
        <p:txBody>
          <a:bodyPr>
            <a:normAutofit fontScale="90000"/>
          </a:bodyPr>
          <a:lstStyle/>
          <a:p>
            <a:r>
              <a:rPr lang="pt-BR" sz="2000" dirty="0" err="1" smtClean="0"/>
              <a:t>Gaspard</a:t>
            </a:r>
            <a:r>
              <a:rPr lang="pt-BR" sz="2000" dirty="0" smtClean="0"/>
              <a:t> </a:t>
            </a:r>
            <a:r>
              <a:rPr lang="pt-BR" sz="2000" dirty="0" err="1" smtClean="0"/>
              <a:t>Gobaut</a:t>
            </a:r>
            <a:r>
              <a:rPr lang="pt-BR" sz="2000" dirty="0" smtClean="0"/>
              <a:t>,</a:t>
            </a:r>
            <a:r>
              <a:rPr lang="pt-BR" sz="2000" dirty="0"/>
              <a:t/>
            </a:r>
            <a:br>
              <a:rPr lang="pt-BR" sz="2000" dirty="0"/>
            </a:br>
            <a:r>
              <a:rPr lang="pt-BR" sz="2000" dirty="0" smtClean="0"/>
              <a:t>Barricada na rua </a:t>
            </a:r>
            <a:r>
              <a:rPr lang="pt-BR" sz="2000" dirty="0" err="1"/>
              <a:t>Culture</a:t>
            </a:r>
            <a:r>
              <a:rPr lang="pt-BR" sz="2000" dirty="0"/>
              <a:t>-</a:t>
            </a:r>
            <a:r>
              <a:rPr lang="pt-BR" sz="2000" dirty="0" err="1"/>
              <a:t>Sainte</a:t>
            </a:r>
            <a:r>
              <a:rPr lang="pt-BR" sz="2000" dirty="0"/>
              <a:t>-Catherine</a:t>
            </a:r>
            <a:r>
              <a:rPr lang="pt-BR" sz="2000" dirty="0" smtClean="0"/>
              <a:t>, 23 de agosto de </a:t>
            </a:r>
            <a:r>
              <a:rPr lang="pt-BR" sz="2000" dirty="0"/>
              <a:t>1848.</a:t>
            </a:r>
            <a:br>
              <a:rPr lang="pt-BR" sz="2000" dirty="0"/>
            </a:br>
            <a:r>
              <a:rPr lang="pt-BR" sz="2000" dirty="0" smtClean="0"/>
              <a:t>Museu </a:t>
            </a:r>
            <a:r>
              <a:rPr lang="pt-BR" sz="2000" dirty="0" err="1"/>
              <a:t>Carnavalet</a:t>
            </a:r>
            <a:r>
              <a:rPr lang="pt-BR" sz="2000" dirty="0"/>
              <a:t>, Paris, </a:t>
            </a:r>
            <a:r>
              <a:rPr lang="pt-BR" sz="2000" dirty="0" smtClean="0"/>
              <a:t>França</a:t>
            </a:r>
            <a:endParaRPr lang="pt-BR" sz="2000" dirty="0"/>
          </a:p>
        </p:txBody>
      </p:sp>
      <p:sp>
        <p:nvSpPr>
          <p:cNvPr id="3" name="Espaço Reservado para Conteúdo 2"/>
          <p:cNvSpPr>
            <a:spLocks noGrp="1"/>
          </p:cNvSpPr>
          <p:nvPr>
            <p:ph idx="1"/>
          </p:nvPr>
        </p:nvSpPr>
        <p:spPr>
          <a:xfrm>
            <a:off x="467544" y="908720"/>
            <a:ext cx="8229600" cy="5935180"/>
          </a:xfrm>
        </p:spPr>
        <p:txBody>
          <a:bodyPr/>
          <a:lstStyle/>
          <a:p>
            <a:endParaRPr lang="pt-B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67744" y="908720"/>
            <a:ext cx="4968552" cy="5949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84738556"/>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196752"/>
          </a:xfrm>
        </p:spPr>
        <p:txBody>
          <a:bodyPr>
            <a:normAutofit/>
          </a:bodyPr>
          <a:lstStyle/>
          <a:p>
            <a:r>
              <a:rPr lang="pt-BR" sz="3200" dirty="0" smtClean="0"/>
              <a:t>As Confissões de um Revolucionário. (1849)</a:t>
            </a:r>
            <a:endParaRPr lang="pt-BR" sz="3200" dirty="0"/>
          </a:p>
        </p:txBody>
      </p:sp>
      <p:sp>
        <p:nvSpPr>
          <p:cNvPr id="3" name="Espaço Reservado para Conteúdo 2"/>
          <p:cNvSpPr>
            <a:spLocks noGrp="1"/>
          </p:cNvSpPr>
          <p:nvPr>
            <p:ph idx="1"/>
          </p:nvPr>
        </p:nvSpPr>
        <p:spPr>
          <a:xfrm>
            <a:off x="457200" y="1124744"/>
            <a:ext cx="8229600" cy="5544616"/>
          </a:xfrm>
        </p:spPr>
        <p:txBody>
          <a:bodyPr>
            <a:normAutofit fontScale="92500" lnSpcReduction="20000"/>
          </a:bodyPr>
          <a:lstStyle/>
          <a:p>
            <a:pPr marL="137160" indent="0" algn="just">
              <a:buNone/>
            </a:pPr>
            <a:endParaRPr lang="pt-BR" sz="3200" dirty="0" smtClean="0"/>
          </a:p>
          <a:p>
            <a:pPr marL="137160" indent="0" algn="just">
              <a:buNone/>
            </a:pPr>
            <a:r>
              <a:rPr lang="pt-BR" sz="3900" dirty="0" smtClean="0"/>
              <a:t>“A demagogia, tão conhecida na França há mais de 60 anos sob o nome de jacobinismo, é o justo meio disfarçado sob a máscara da violência e das afetações revolucionárias. O jacobinismo as toma pelos cargos, não pelas instituições; acusa aos homens, não aos princípios, consagrando-se a mudar os nomes sem mexer nas ideias e nas coisas. </a:t>
            </a:r>
            <a:endParaRPr lang="pt-BR" sz="3900" dirty="0"/>
          </a:p>
        </p:txBody>
      </p:sp>
    </p:spTree>
    <p:extLst>
      <p:ext uri="{BB962C8B-B14F-4D97-AF65-F5344CB8AC3E}">
        <p14:creationId xmlns:p14="http://schemas.microsoft.com/office/powerpoint/2010/main" xmlns="" val="20502219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196752"/>
          </a:xfrm>
        </p:spPr>
        <p:txBody>
          <a:bodyPr>
            <a:normAutofit/>
          </a:bodyPr>
          <a:lstStyle/>
          <a:p>
            <a:r>
              <a:rPr lang="pt-BR" sz="3200" dirty="0"/>
              <a:t>As Confissões de um Revolucionário. (1849)</a:t>
            </a:r>
          </a:p>
        </p:txBody>
      </p:sp>
      <p:sp>
        <p:nvSpPr>
          <p:cNvPr id="3" name="Espaço Reservado para Conteúdo 2"/>
          <p:cNvSpPr>
            <a:spLocks noGrp="1"/>
          </p:cNvSpPr>
          <p:nvPr>
            <p:ph idx="1"/>
          </p:nvPr>
        </p:nvSpPr>
        <p:spPr>
          <a:xfrm>
            <a:off x="457200" y="1124744"/>
            <a:ext cx="8229600" cy="5616624"/>
          </a:xfrm>
        </p:spPr>
        <p:txBody>
          <a:bodyPr>
            <a:normAutofit/>
          </a:bodyPr>
          <a:lstStyle/>
          <a:p>
            <a:pPr marL="137160" indent="0" algn="just">
              <a:buNone/>
            </a:pPr>
            <a:r>
              <a:rPr lang="pt-BR" dirty="0"/>
              <a:t>Assim, uma vez que apresenta os reis e os sacerdotes como tiranos e impostores, aos moderados como mistificadores e ambiciosos, procura fazer todas as reservas em favor da manutenção gananciosa da autoridade e do preconceito do qual pretende se </a:t>
            </a:r>
            <a:r>
              <a:rPr lang="pt-BR" dirty="0" smtClean="0"/>
              <a:t>servir. Os </a:t>
            </a:r>
            <a:r>
              <a:rPr lang="pt-BR" i="1" dirty="0" smtClean="0"/>
              <a:t>anarquistas</a:t>
            </a:r>
            <a:r>
              <a:rPr lang="pt-BR" dirty="0" smtClean="0"/>
              <a:t> e os livres-pensadores são seus maiores inimigos. </a:t>
            </a:r>
            <a:r>
              <a:rPr lang="pt-BR" dirty="0" err="1" smtClean="0"/>
              <a:t>Robespierre</a:t>
            </a:r>
            <a:r>
              <a:rPr lang="pt-BR" dirty="0" smtClean="0"/>
              <a:t>, ao enviar para o cadafalso os partidários do antigo regime, os defensores da Constituição, </a:t>
            </a:r>
            <a:r>
              <a:rPr lang="pt-BR" dirty="0" err="1" smtClean="0"/>
              <a:t>Hébert</a:t>
            </a:r>
            <a:r>
              <a:rPr lang="pt-BR" dirty="0" smtClean="0"/>
              <a:t>, </a:t>
            </a:r>
            <a:r>
              <a:rPr lang="pt-BR" dirty="0" err="1" smtClean="0"/>
              <a:t>Leclerc</a:t>
            </a:r>
            <a:r>
              <a:rPr lang="pt-BR" dirty="0" smtClean="0"/>
              <a:t>, Jacques </a:t>
            </a:r>
            <a:r>
              <a:rPr lang="pt-BR" dirty="0" err="1" smtClean="0"/>
              <a:t>Roux</a:t>
            </a:r>
            <a:r>
              <a:rPr lang="pt-BR" dirty="0" smtClean="0"/>
              <a:t>, </a:t>
            </a:r>
            <a:r>
              <a:rPr lang="pt-BR" dirty="0" err="1" smtClean="0"/>
              <a:t>Anacharsis</a:t>
            </a:r>
            <a:r>
              <a:rPr lang="pt-BR" dirty="0" smtClean="0"/>
              <a:t> </a:t>
            </a:r>
            <a:r>
              <a:rPr lang="pt-BR" dirty="0" err="1" smtClean="0"/>
              <a:t>Clootz</a:t>
            </a:r>
            <a:r>
              <a:rPr lang="pt-BR" dirty="0" smtClean="0"/>
              <a:t>, Danton e seus amigos, é a encarnação do jacobinismo.”</a:t>
            </a:r>
            <a:endParaRPr lang="pt-BR" dirty="0"/>
          </a:p>
        </p:txBody>
      </p:sp>
    </p:spTree>
    <p:extLst>
      <p:ext uri="{BB962C8B-B14F-4D97-AF65-F5344CB8AC3E}">
        <p14:creationId xmlns:p14="http://schemas.microsoft.com/office/powerpoint/2010/main" xmlns="" val="40217255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196752"/>
          </a:xfrm>
        </p:spPr>
        <p:txBody>
          <a:bodyPr>
            <a:normAutofit/>
          </a:bodyPr>
          <a:lstStyle/>
          <a:p>
            <a:r>
              <a:rPr lang="pt-BR" sz="3200" dirty="0"/>
              <a:t>As Confissões de um Revolucionário. (1849)</a:t>
            </a:r>
          </a:p>
        </p:txBody>
      </p:sp>
      <p:sp>
        <p:nvSpPr>
          <p:cNvPr id="3" name="Espaço Reservado para Conteúdo 2"/>
          <p:cNvSpPr>
            <a:spLocks noGrp="1"/>
          </p:cNvSpPr>
          <p:nvPr>
            <p:ph idx="1"/>
          </p:nvPr>
        </p:nvSpPr>
        <p:spPr>
          <a:xfrm>
            <a:off x="457200" y="1196752"/>
            <a:ext cx="8229600" cy="5472608"/>
          </a:xfrm>
        </p:spPr>
        <p:txBody>
          <a:bodyPr>
            <a:normAutofit fontScale="92500" lnSpcReduction="10000"/>
          </a:bodyPr>
          <a:lstStyle/>
          <a:p>
            <a:pPr marL="137160" indent="0" algn="just">
              <a:buNone/>
            </a:pPr>
            <a:endParaRPr lang="pt-BR" sz="3200" dirty="0"/>
          </a:p>
          <a:p>
            <a:pPr marL="137160" indent="0" algn="just">
              <a:buNone/>
            </a:pPr>
            <a:r>
              <a:rPr lang="pt-BR" sz="3600" dirty="0" smtClean="0">
                <a:solidFill>
                  <a:schemeClr val="accent1">
                    <a:lumMod val="60000"/>
                    <a:lumOff val="40000"/>
                  </a:schemeClr>
                </a:solidFill>
              </a:rPr>
              <a:t>Sobre a Revolução de 1848: </a:t>
            </a:r>
            <a:r>
              <a:rPr lang="pt-BR" sz="3600" dirty="0" smtClean="0"/>
              <a:t>“Os que</a:t>
            </a:r>
            <a:r>
              <a:rPr lang="pt-BR" sz="3600" dirty="0"/>
              <a:t> </a:t>
            </a:r>
            <a:r>
              <a:rPr lang="pt-BR" sz="3600" dirty="0" smtClean="0"/>
              <a:t>há dezoito anos, </a:t>
            </a:r>
            <a:r>
              <a:rPr lang="pt-BR" sz="3600" dirty="0"/>
              <a:t>observando com impaciência o desenvolvimento das </a:t>
            </a:r>
            <a:r>
              <a:rPr lang="pt-BR" sz="3600" dirty="0" smtClean="0"/>
              <a:t>ideias socialistas</a:t>
            </a:r>
            <a:r>
              <a:rPr lang="pt-BR" sz="3600" dirty="0"/>
              <a:t> </a:t>
            </a:r>
            <a:r>
              <a:rPr lang="pt-BR" sz="3600" dirty="0" smtClean="0"/>
              <a:t>haviam repetido em todos os tons: </a:t>
            </a:r>
            <a:r>
              <a:rPr lang="pt-BR" sz="3600" i="1" dirty="0" smtClean="0"/>
              <a:t>A revolução </a:t>
            </a:r>
            <a:r>
              <a:rPr lang="pt-BR" sz="3600" i="1" dirty="0"/>
              <a:t>social é o fim, </a:t>
            </a:r>
            <a:r>
              <a:rPr lang="pt-BR" sz="3600" i="1" dirty="0" smtClean="0"/>
              <a:t>mas </a:t>
            </a:r>
            <a:r>
              <a:rPr lang="pt-BR" sz="3600" i="1" dirty="0"/>
              <a:t>a revolução política é o </a:t>
            </a:r>
            <a:r>
              <a:rPr lang="pt-BR" sz="3600" i="1" dirty="0" smtClean="0"/>
              <a:t>meio</a:t>
            </a:r>
            <a:r>
              <a:rPr lang="pt-BR" sz="3600" dirty="0" smtClean="0"/>
              <a:t>, se </a:t>
            </a:r>
            <a:r>
              <a:rPr lang="pt-BR" sz="3600" dirty="0"/>
              <a:t>viram embaraçados, Deus o sabe!, quando, uma vez em poder dos meios, lhes foi necessário chegar ao fim e pôr a mão na massa”.</a:t>
            </a:r>
          </a:p>
        </p:txBody>
      </p:sp>
    </p:spTree>
    <p:extLst>
      <p:ext uri="{BB962C8B-B14F-4D97-AF65-F5344CB8AC3E}">
        <p14:creationId xmlns:p14="http://schemas.microsoft.com/office/powerpoint/2010/main" xmlns="" val="9768923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576064"/>
          </a:xfrm>
        </p:spPr>
        <p:txBody>
          <a:bodyPr>
            <a:normAutofit/>
          </a:bodyPr>
          <a:lstStyle/>
          <a:p>
            <a:r>
              <a:rPr lang="pt-BR" sz="2800" dirty="0"/>
              <a:t>Dados biográficos </a:t>
            </a:r>
            <a:r>
              <a:rPr lang="pt-BR" sz="2800" dirty="0" smtClean="0"/>
              <a:t>II </a:t>
            </a:r>
            <a:r>
              <a:rPr lang="pt-BR" sz="2800" dirty="0"/>
              <a:t>:</a:t>
            </a:r>
          </a:p>
        </p:txBody>
      </p:sp>
      <p:sp>
        <p:nvSpPr>
          <p:cNvPr id="3" name="Espaço Reservado para Conteúdo 2"/>
          <p:cNvSpPr>
            <a:spLocks noGrp="1"/>
          </p:cNvSpPr>
          <p:nvPr>
            <p:ph idx="1"/>
          </p:nvPr>
        </p:nvSpPr>
        <p:spPr>
          <a:xfrm>
            <a:off x="457200" y="620688"/>
            <a:ext cx="8229600" cy="6048672"/>
          </a:xfrm>
        </p:spPr>
        <p:txBody>
          <a:bodyPr/>
          <a:lstStyle/>
          <a:p>
            <a:pPr algn="just">
              <a:buFontTx/>
              <a:buChar char="-"/>
            </a:pPr>
            <a:r>
              <a:rPr lang="pt-BR" sz="2000" dirty="0" smtClean="0"/>
              <a:t>indisposição no Parlamento: Em 31 de julho de 1848 pronuncia violento discurso opondo os proletários aos burgueses.</a:t>
            </a:r>
          </a:p>
          <a:p>
            <a:pPr algn="just">
              <a:buFontTx/>
              <a:buChar char="-"/>
            </a:pPr>
            <a:r>
              <a:rPr lang="pt-BR" sz="2000" dirty="0"/>
              <a:t>r</a:t>
            </a:r>
            <a:r>
              <a:rPr lang="pt-BR" sz="2000" dirty="0" smtClean="0"/>
              <a:t>etaliação do governo: em julho o </a:t>
            </a:r>
            <a:r>
              <a:rPr lang="pt-BR" sz="2000" i="1" dirty="0" smtClean="0"/>
              <a:t>Representante do Povo </a:t>
            </a:r>
            <a:r>
              <a:rPr lang="pt-BR" sz="2000" dirty="0" smtClean="0"/>
              <a:t>é fechado e </a:t>
            </a:r>
            <a:r>
              <a:rPr lang="pt-BR" sz="2000" dirty="0" err="1" smtClean="0"/>
              <a:t>Proudhon</a:t>
            </a:r>
            <a:r>
              <a:rPr lang="pt-BR" sz="2000" dirty="0" smtClean="0"/>
              <a:t> passa a editar  </a:t>
            </a:r>
            <a:r>
              <a:rPr lang="pt-BR" sz="2000" i="1" dirty="0" smtClean="0"/>
              <a:t>O Povo</a:t>
            </a:r>
            <a:r>
              <a:rPr lang="pt-BR" sz="2000" dirty="0" smtClean="0"/>
              <a:t>, em agosto de 1848. </a:t>
            </a:r>
            <a:r>
              <a:rPr lang="pt-BR" sz="2000" dirty="0" err="1" smtClean="0"/>
              <a:t>Proudhon</a:t>
            </a:r>
            <a:r>
              <a:rPr lang="pt-BR" sz="2000" dirty="0" smtClean="0"/>
              <a:t>  reforça neste novo periódico o direito ao trabalho.</a:t>
            </a:r>
          </a:p>
          <a:p>
            <a:pPr algn="just">
              <a:buFontTx/>
              <a:buChar char="-"/>
            </a:pPr>
            <a:r>
              <a:rPr lang="pt-BR" sz="2000" dirty="0"/>
              <a:t>d</a:t>
            </a:r>
            <a:r>
              <a:rPr lang="pt-BR" sz="2000" dirty="0" smtClean="0"/>
              <a:t>iscurso no Parlamento, em 15 de outubro de 1848: “As Revoluções são as manifestações sucessivas da justiça na humanidade”. </a:t>
            </a:r>
          </a:p>
          <a:p>
            <a:pPr algn="just">
              <a:buFontTx/>
              <a:buChar char="-"/>
            </a:pPr>
            <a:r>
              <a:rPr lang="pt-BR" sz="2000" dirty="0" smtClean="0"/>
              <a:t>15 de novembro de 1848: </a:t>
            </a:r>
            <a:r>
              <a:rPr lang="pt-BR" sz="2000" dirty="0" err="1" smtClean="0"/>
              <a:t>Proudhon</a:t>
            </a:r>
            <a:r>
              <a:rPr lang="pt-BR" sz="2000" dirty="0" smtClean="0"/>
              <a:t> publica no </a:t>
            </a:r>
            <a:r>
              <a:rPr lang="pt-BR" sz="2000" i="1" dirty="0" smtClean="0"/>
              <a:t>O Povo</a:t>
            </a:r>
            <a:r>
              <a:rPr lang="pt-BR" sz="2000" dirty="0" smtClean="0"/>
              <a:t> um manifesto socialista contra o Estado e a favor das associações operárias.</a:t>
            </a:r>
          </a:p>
          <a:p>
            <a:pPr algn="just">
              <a:buFontTx/>
              <a:buChar char="-"/>
            </a:pPr>
            <a:r>
              <a:rPr lang="pt-BR" sz="2000" dirty="0"/>
              <a:t>p</a:t>
            </a:r>
            <a:r>
              <a:rPr lang="pt-BR" sz="2000" dirty="0" smtClean="0"/>
              <a:t>osse e propriedade:  </a:t>
            </a:r>
            <a:r>
              <a:rPr lang="pt-BR" sz="2000" dirty="0" err="1" smtClean="0"/>
              <a:t>Proudhon</a:t>
            </a:r>
            <a:r>
              <a:rPr lang="pt-BR" sz="2000" dirty="0" smtClean="0"/>
              <a:t> é derrotado no Parlamento ao encaminhar projeto substituindo o estatuto jurídico de propriedade pelo de posse.</a:t>
            </a:r>
          </a:p>
          <a:p>
            <a:pPr algn="just">
              <a:buFontTx/>
              <a:buChar char="-"/>
            </a:pPr>
            <a:r>
              <a:rPr lang="pt-BR" sz="2000" dirty="0" smtClean="0"/>
              <a:t>Banco do Povo (1849): iniciativa de cooperação de crédito para operários.</a:t>
            </a:r>
          </a:p>
          <a:p>
            <a:pPr algn="just">
              <a:buFontTx/>
              <a:buChar char="-"/>
            </a:pPr>
            <a:endParaRPr lang="pt-BR" sz="2000" dirty="0" smtClean="0"/>
          </a:p>
          <a:p>
            <a:pPr algn="just">
              <a:buFontTx/>
              <a:buChar char="-"/>
            </a:pPr>
            <a:endParaRPr lang="pt-BR" sz="2000" dirty="0" smtClean="0"/>
          </a:p>
          <a:p>
            <a:pPr algn="just">
              <a:buFontTx/>
              <a:buChar char="-"/>
            </a:pPr>
            <a:endParaRPr lang="pt-BR" sz="2000" dirty="0" smtClean="0"/>
          </a:p>
          <a:p>
            <a:pPr algn="just">
              <a:buFontTx/>
              <a:buChar char="-"/>
            </a:pPr>
            <a:endParaRPr lang="pt-BR" dirty="0"/>
          </a:p>
        </p:txBody>
      </p:sp>
    </p:spTree>
    <p:extLst>
      <p:ext uri="{BB962C8B-B14F-4D97-AF65-F5344CB8AC3E}">
        <p14:creationId xmlns:p14="http://schemas.microsoft.com/office/powerpoint/2010/main" xmlns="" val="16312858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124744"/>
          </a:xfrm>
        </p:spPr>
        <p:txBody>
          <a:bodyPr>
            <a:normAutofit fontScale="90000"/>
          </a:bodyPr>
          <a:lstStyle/>
          <a:p>
            <a:r>
              <a:rPr lang="fr-FR" sz="3600" dirty="0" smtClean="0"/>
              <a:t/>
            </a:r>
            <a:br>
              <a:rPr lang="fr-FR" sz="3600" dirty="0" smtClean="0"/>
            </a:br>
            <a:r>
              <a:rPr lang="fr-FR" sz="3600" dirty="0" smtClean="0"/>
              <a:t>Polemica contra Louis </a:t>
            </a:r>
            <a:r>
              <a:rPr lang="fr-FR" sz="3600" dirty="0"/>
              <a:t>Blanc </a:t>
            </a:r>
            <a:r>
              <a:rPr lang="fr-FR" sz="3600" dirty="0" smtClean="0"/>
              <a:t>e </a:t>
            </a:r>
            <a:r>
              <a:rPr lang="fr-FR" sz="3600" dirty="0"/>
              <a:t>Pierre Leroux, 1849-1850</a:t>
            </a:r>
            <a:r>
              <a:rPr lang="fr-FR" dirty="0"/>
              <a:t/>
            </a:r>
            <a:br>
              <a:rPr lang="fr-FR" dirty="0"/>
            </a:br>
            <a:endParaRPr lang="pt-BR" dirty="0"/>
          </a:p>
        </p:txBody>
      </p:sp>
      <p:sp>
        <p:nvSpPr>
          <p:cNvPr id="3" name="Espaço Reservado para Conteúdo 2"/>
          <p:cNvSpPr>
            <a:spLocks noGrp="1"/>
          </p:cNvSpPr>
          <p:nvPr>
            <p:ph idx="1"/>
          </p:nvPr>
        </p:nvSpPr>
        <p:spPr>
          <a:xfrm>
            <a:off x="457200" y="1052736"/>
            <a:ext cx="8229600" cy="5805264"/>
          </a:xfrm>
        </p:spPr>
        <p:txBody>
          <a:bodyPr>
            <a:normAutofit fontScale="92500"/>
          </a:bodyPr>
          <a:lstStyle/>
          <a:p>
            <a:pPr marL="137160" indent="0" algn="just">
              <a:buNone/>
            </a:pPr>
            <a:r>
              <a:rPr lang="pt-BR" sz="2600" dirty="0" smtClean="0"/>
              <a:t>- “Negamos </a:t>
            </a:r>
            <a:r>
              <a:rPr lang="pt-BR" sz="2600" dirty="0"/>
              <a:t>o governo e o </a:t>
            </a:r>
            <a:r>
              <a:rPr lang="pt-BR" sz="2600" dirty="0" smtClean="0"/>
              <a:t>Estado </a:t>
            </a:r>
            <a:r>
              <a:rPr lang="pt-BR" sz="2600" dirty="0"/>
              <a:t>porque afirmamos - coisa em que os fundadores de Estados nunca </a:t>
            </a:r>
            <a:r>
              <a:rPr lang="pt-BR" sz="2600" dirty="0" smtClean="0"/>
              <a:t>acreditaram -  </a:t>
            </a:r>
            <a:r>
              <a:rPr lang="pt-BR" sz="2600" dirty="0"/>
              <a:t>a personalidade e a autonomia das </a:t>
            </a:r>
            <a:r>
              <a:rPr lang="pt-BR" sz="2600" dirty="0" smtClean="0"/>
              <a:t>massas”.</a:t>
            </a:r>
            <a:endParaRPr lang="pt-BR" sz="2600" dirty="0"/>
          </a:p>
          <a:p>
            <a:pPr marL="137160" indent="0" algn="just">
              <a:buNone/>
            </a:pPr>
            <a:r>
              <a:rPr lang="pt-BR" sz="2600" dirty="0" smtClean="0"/>
              <a:t>- “Quanto </a:t>
            </a:r>
            <a:r>
              <a:rPr lang="pt-BR" sz="2600" dirty="0"/>
              <a:t>ao Estado, uma vez que, apesar da diversidade de aspectos, é </a:t>
            </a:r>
            <a:r>
              <a:rPr lang="pt-BR" sz="2600" dirty="0" smtClean="0"/>
              <a:t>conclusão </a:t>
            </a:r>
            <a:r>
              <a:rPr lang="pt-BR" sz="2600" dirty="0"/>
              <a:t>definitiva que o problema da sua organização se confunde com o da organização do trabalho, pode e deve concluir-se que virá um tempo em que, estando o </a:t>
            </a:r>
            <a:r>
              <a:rPr lang="pt-BR" sz="2600" dirty="0" smtClean="0"/>
              <a:t>trabalho </a:t>
            </a:r>
            <a:r>
              <a:rPr lang="pt-BR" sz="2600" dirty="0"/>
              <a:t>organizado por si mesmo, segundo a lei que lhe é própria, e não necessitando já nem de legislador nem de soberano, a oficina fará desaparecer o </a:t>
            </a:r>
            <a:r>
              <a:rPr lang="pt-BR" sz="2600" dirty="0" smtClean="0"/>
              <a:t>governo”.</a:t>
            </a:r>
            <a:endParaRPr lang="pt-BR" sz="2600" dirty="0"/>
          </a:p>
          <a:p>
            <a:pPr marL="137160" indent="0" algn="just">
              <a:buNone/>
            </a:pPr>
            <a:r>
              <a:rPr lang="pt-BR" sz="2600" dirty="0" smtClean="0"/>
              <a:t>- “É </a:t>
            </a:r>
            <a:r>
              <a:rPr lang="pt-BR" sz="2600" dirty="0"/>
              <a:t>que estas duas proposições: abolição da exploração do homem pelo homem e abolição do governo pelo homem, são uma só e mesma </a:t>
            </a:r>
            <a:r>
              <a:rPr lang="pt-BR" sz="2600" dirty="0" smtClean="0"/>
              <a:t>proposição”.</a:t>
            </a:r>
            <a:endParaRPr lang="pt-BR" sz="2600" dirty="0"/>
          </a:p>
        </p:txBody>
      </p:sp>
    </p:spTree>
    <p:extLst>
      <p:ext uri="{BB962C8B-B14F-4D97-AF65-F5344CB8AC3E}">
        <p14:creationId xmlns:p14="http://schemas.microsoft.com/office/powerpoint/2010/main" xmlns="" val="32217015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5576" y="-23446"/>
            <a:ext cx="8229600" cy="1268760"/>
          </a:xfrm>
        </p:spPr>
        <p:txBody>
          <a:bodyPr>
            <a:normAutofit fontScale="90000"/>
          </a:bodyPr>
          <a:lstStyle/>
          <a:p>
            <a:r>
              <a:rPr lang="pt-BR" sz="2000" dirty="0" smtClean="0"/>
              <a:t>Ernest-Louis </a:t>
            </a:r>
            <a:r>
              <a:rPr lang="pt-BR" sz="2000" dirty="0" err="1" smtClean="0"/>
              <a:t>Pichio</a:t>
            </a:r>
            <a:r>
              <a:rPr lang="pt-BR" sz="2000" dirty="0" smtClean="0"/>
              <a:t>,</a:t>
            </a:r>
            <a:r>
              <a:rPr lang="pt-BR" sz="2000" dirty="0"/>
              <a:t/>
            </a:r>
            <a:br>
              <a:rPr lang="pt-BR" sz="2000" dirty="0"/>
            </a:br>
            <a:r>
              <a:rPr lang="pt-BR" sz="2000" dirty="0"/>
              <a:t>Jean-Baptiste Alphonse </a:t>
            </a:r>
            <a:r>
              <a:rPr lang="pt-BR" sz="2000" dirty="0" err="1"/>
              <a:t>Baudin</a:t>
            </a:r>
            <a:r>
              <a:rPr lang="pt-BR" sz="2000" dirty="0"/>
              <a:t> (1811-1851) </a:t>
            </a:r>
            <a:r>
              <a:rPr lang="pt-BR" sz="2000" dirty="0" smtClean="0"/>
              <a:t>nas barricadas de </a:t>
            </a:r>
            <a:r>
              <a:rPr lang="pt-BR" sz="2000" dirty="0"/>
              <a:t>Saint-Antoine </a:t>
            </a:r>
            <a:r>
              <a:rPr lang="pt-BR" sz="2000" dirty="0" smtClean="0"/>
              <a:t>em </a:t>
            </a:r>
            <a:r>
              <a:rPr lang="pt-BR" sz="2000" dirty="0"/>
              <a:t>Paris </a:t>
            </a:r>
            <a:r>
              <a:rPr lang="pt-BR" sz="2000" dirty="0" smtClean="0"/>
              <a:t>após o golpe de Esta de </a:t>
            </a:r>
            <a:r>
              <a:rPr lang="pt-BR" sz="2000" dirty="0"/>
              <a:t>2 </a:t>
            </a:r>
            <a:r>
              <a:rPr lang="pt-BR" sz="2000" dirty="0" smtClean="0"/>
              <a:t>dezembro de1851.</a:t>
            </a:r>
            <a:r>
              <a:rPr lang="pt-BR" sz="2200" dirty="0"/>
              <a:t/>
            </a:r>
            <a:br>
              <a:rPr lang="pt-BR" sz="2200" dirty="0"/>
            </a:br>
            <a:r>
              <a:rPr lang="pt-BR" sz="2000" dirty="0" smtClean="0"/>
              <a:t>Museu </a:t>
            </a:r>
            <a:r>
              <a:rPr lang="pt-BR" sz="2000" dirty="0" err="1"/>
              <a:t>Carnavalet</a:t>
            </a:r>
            <a:r>
              <a:rPr lang="pt-BR" sz="2000" dirty="0"/>
              <a:t>, Paris, </a:t>
            </a:r>
            <a:r>
              <a:rPr lang="pt-BR" sz="2000" dirty="0" smtClean="0"/>
              <a:t>França</a:t>
            </a:r>
            <a:endParaRPr lang="pt-BR" sz="2000" dirty="0"/>
          </a:p>
        </p:txBody>
      </p:sp>
      <p:sp>
        <p:nvSpPr>
          <p:cNvPr id="3" name="Espaço Reservado para Conteúdo 2"/>
          <p:cNvSpPr>
            <a:spLocks noGrp="1"/>
          </p:cNvSpPr>
          <p:nvPr>
            <p:ph idx="1"/>
          </p:nvPr>
        </p:nvSpPr>
        <p:spPr>
          <a:xfrm>
            <a:off x="107504" y="1376772"/>
            <a:ext cx="8841160" cy="5256584"/>
          </a:xfrm>
        </p:spPr>
        <p:txBody>
          <a:bodyPr>
            <a:normAutofit/>
          </a:bodyPr>
          <a:lstStyle/>
          <a:p>
            <a:endParaRPr lang="pt-BR"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9552" y="1412776"/>
            <a:ext cx="8208912" cy="51845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24547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69272"/>
            <a:ext cx="9144000" cy="623423"/>
          </a:xfrm>
        </p:spPr>
        <p:txBody>
          <a:bodyPr>
            <a:normAutofit fontScale="90000"/>
          </a:bodyPr>
          <a:lstStyle/>
          <a:p>
            <a:r>
              <a:rPr lang="pt-BR" sz="3200" dirty="0" smtClean="0"/>
              <a:t>Um homem armado até os dentes contra a civilização</a:t>
            </a:r>
            <a:endParaRPr lang="pt-BR" sz="3200" dirty="0"/>
          </a:p>
        </p:txBody>
      </p:sp>
      <p:sp>
        <p:nvSpPr>
          <p:cNvPr id="3" name="Espaço Reservado para Conteúdo 2"/>
          <p:cNvSpPr>
            <a:spLocks noGrp="1"/>
          </p:cNvSpPr>
          <p:nvPr>
            <p:ph idx="1"/>
          </p:nvPr>
        </p:nvSpPr>
        <p:spPr>
          <a:xfrm>
            <a:off x="457200" y="836712"/>
            <a:ext cx="8229600" cy="5904656"/>
          </a:xfrm>
        </p:spPr>
        <p:txBody>
          <a:bodyPr/>
          <a:lstStyle/>
          <a:p>
            <a:endParaRPr lang="pt-BR" dirty="0"/>
          </a:p>
        </p:txBody>
      </p:sp>
      <p:pic>
        <p:nvPicPr>
          <p:cNvPr id="1026" name="Picture 2" descr="C:\Users\Alexandre\Pictures\proudhon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07704" y="803564"/>
            <a:ext cx="4608512" cy="597130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649105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144000" cy="548680"/>
          </a:xfrm>
        </p:spPr>
        <p:txBody>
          <a:bodyPr>
            <a:normAutofit/>
          </a:bodyPr>
          <a:lstStyle/>
          <a:p>
            <a:r>
              <a:rPr lang="pt-BR" sz="2800" dirty="0" smtClean="0"/>
              <a:t>Ideia Geral de Revolução no Século XIX. (1851)</a:t>
            </a:r>
            <a:endParaRPr lang="pt-BR" sz="2800" dirty="0"/>
          </a:p>
        </p:txBody>
      </p:sp>
      <p:sp>
        <p:nvSpPr>
          <p:cNvPr id="3" name="Espaço Reservado para Conteúdo 2"/>
          <p:cNvSpPr>
            <a:spLocks noGrp="1"/>
          </p:cNvSpPr>
          <p:nvPr>
            <p:ph idx="1"/>
          </p:nvPr>
        </p:nvSpPr>
        <p:spPr>
          <a:xfrm>
            <a:off x="107504" y="476672"/>
            <a:ext cx="8856984" cy="6192688"/>
          </a:xfrm>
        </p:spPr>
        <p:txBody>
          <a:bodyPr>
            <a:normAutofit fontScale="85000" lnSpcReduction="10000"/>
          </a:bodyPr>
          <a:lstStyle/>
          <a:p>
            <a:pPr marL="137160" indent="0">
              <a:buNone/>
            </a:pPr>
            <a:endParaRPr lang="pt-BR" sz="3800" dirty="0" smtClean="0"/>
          </a:p>
          <a:p>
            <a:pPr algn="just"/>
            <a:r>
              <a:rPr lang="pt-BR" sz="2600" dirty="0" smtClean="0"/>
              <a:t>“O que colocamos no lugar do governo, já expusemos, é a organização industrial;</a:t>
            </a:r>
          </a:p>
          <a:p>
            <a:pPr algn="just"/>
            <a:r>
              <a:rPr lang="pt-BR" sz="2600" dirty="0" smtClean="0"/>
              <a:t>O que colocamos no lugar das leis são os contratos (livre acordo). Fim das leis votadas, nem por maioria, nem por unanimidade; cada cidadão, cada comuna ou corporação faz a sua;</a:t>
            </a:r>
          </a:p>
          <a:p>
            <a:pPr algn="just"/>
            <a:r>
              <a:rPr lang="pt-BR" sz="2600" dirty="0" smtClean="0"/>
              <a:t>O que colocamos no lugar dos poderes políticos são as forças econômicas;</a:t>
            </a:r>
          </a:p>
          <a:p>
            <a:pPr algn="just"/>
            <a:r>
              <a:rPr lang="pt-BR" sz="2600" dirty="0" smtClean="0"/>
              <a:t>O que colocamos no lugar das antigas classes de cidadãos, nobreza e plebe, burguesia e proletariado são as categorias e especialidades de funções, Agricultura, Indústria, Comércio </a:t>
            </a:r>
            <a:r>
              <a:rPr lang="pt-BR" sz="2600" dirty="0" err="1" smtClean="0"/>
              <a:t>etc</a:t>
            </a:r>
            <a:r>
              <a:rPr lang="pt-BR" sz="2600" dirty="0" smtClean="0"/>
              <a:t>;</a:t>
            </a:r>
          </a:p>
          <a:p>
            <a:pPr algn="just"/>
            <a:r>
              <a:rPr lang="pt-BR" sz="2600" dirty="0" smtClean="0"/>
              <a:t>O que colocamos no lugar da força pública é a força coletiva;</a:t>
            </a:r>
          </a:p>
          <a:p>
            <a:pPr algn="just"/>
            <a:r>
              <a:rPr lang="pt-BR" sz="2600" dirty="0" smtClean="0"/>
              <a:t>O que colocamos no lugar dos exércitos permanentes são as companhias industriais;</a:t>
            </a:r>
          </a:p>
          <a:p>
            <a:pPr algn="just"/>
            <a:r>
              <a:rPr lang="pt-BR" sz="2600" dirty="0" smtClean="0"/>
              <a:t>O que colocamos no lugar da polícia é a identidade de interesses;</a:t>
            </a:r>
          </a:p>
          <a:p>
            <a:pPr algn="just"/>
            <a:r>
              <a:rPr lang="pt-BR" sz="2600" dirty="0" smtClean="0"/>
              <a:t>O que colocamos no lugar da centralização política é a centralização econômica.”</a:t>
            </a:r>
          </a:p>
          <a:p>
            <a:endParaRPr lang="pt-BR" sz="2000" dirty="0" smtClean="0"/>
          </a:p>
          <a:p>
            <a:endParaRPr lang="pt-BR" dirty="0"/>
          </a:p>
        </p:txBody>
      </p:sp>
    </p:spTree>
    <p:extLst>
      <p:ext uri="{BB962C8B-B14F-4D97-AF65-F5344CB8AC3E}">
        <p14:creationId xmlns:p14="http://schemas.microsoft.com/office/powerpoint/2010/main" xmlns="" val="27029196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764704"/>
          </a:xfrm>
        </p:spPr>
        <p:txBody>
          <a:bodyPr>
            <a:normAutofit/>
          </a:bodyPr>
          <a:lstStyle/>
          <a:p>
            <a:r>
              <a:rPr lang="pt-BR" sz="2800" dirty="0" smtClean="0"/>
              <a:t>Da Justiça na Revolução e na Igreja. (1858)</a:t>
            </a:r>
            <a:endParaRPr lang="pt-BR" sz="2800" dirty="0"/>
          </a:p>
        </p:txBody>
      </p:sp>
      <p:sp>
        <p:nvSpPr>
          <p:cNvPr id="3" name="Espaço Reservado para Conteúdo 2"/>
          <p:cNvSpPr>
            <a:spLocks noGrp="1"/>
          </p:cNvSpPr>
          <p:nvPr>
            <p:ph idx="1"/>
          </p:nvPr>
        </p:nvSpPr>
        <p:spPr>
          <a:xfrm>
            <a:off x="457200" y="764704"/>
            <a:ext cx="8229600" cy="6093296"/>
          </a:xfrm>
        </p:spPr>
        <p:txBody>
          <a:bodyPr>
            <a:normAutofit fontScale="92500" lnSpcReduction="10000"/>
          </a:bodyPr>
          <a:lstStyle/>
          <a:p>
            <a:pPr marL="137160" indent="0" algn="just">
              <a:buNone/>
            </a:pPr>
            <a:r>
              <a:rPr lang="pt-BR" dirty="0" smtClean="0"/>
              <a:t>“Vamos mais longe: se, como há pouco dizíamos, a reflexão, e por consequência a ideia, nasce do homem de ação e não da ação da reflexão, é o trabalho que deve prevalecer sobre a especulação, o homem de indústria sobre a filosofia, o que é a ruina do preconceito e do estado social atual. (...) A primeira parte da nossa proposição está pois estabelecida: </a:t>
            </a:r>
            <a:r>
              <a:rPr lang="pt-BR" i="1" dirty="0" smtClean="0"/>
              <a:t>a ideia, com as suas categorias, nasce da ação</a:t>
            </a:r>
            <a:r>
              <a:rPr lang="pt-BR" dirty="0" smtClean="0"/>
              <a:t>; por outras palavras, a indústria é mãe da filosofia e das ciências.”</a:t>
            </a:r>
            <a:endParaRPr lang="pt-BR" dirty="0"/>
          </a:p>
          <a:p>
            <a:pPr marL="137160" indent="0" algn="just">
              <a:buNone/>
            </a:pPr>
            <a:r>
              <a:rPr lang="pt-BR" dirty="0" smtClean="0"/>
              <a:t>“Graças à noção finalmente explicitada de livre arbítrio, dou-me conta deste </a:t>
            </a:r>
            <a:r>
              <a:rPr lang="pt-BR" i="1" dirty="0" smtClean="0"/>
              <a:t>ideal </a:t>
            </a:r>
            <a:r>
              <a:rPr lang="pt-BR" dirty="0" smtClean="0"/>
              <a:t>[socialismo] que me arrebata, deste progresso que é a minha lei, e que consiste, não em uma evolução fatal da humanidade, mas na sua libertação indefinida de toda a fatalidade”.</a:t>
            </a:r>
            <a:endParaRPr lang="pt-BR" dirty="0"/>
          </a:p>
        </p:txBody>
      </p:sp>
    </p:spTree>
    <p:extLst>
      <p:ext uri="{BB962C8B-B14F-4D97-AF65-F5344CB8AC3E}">
        <p14:creationId xmlns:p14="http://schemas.microsoft.com/office/powerpoint/2010/main" xmlns="" val="38097851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124744"/>
          </a:xfrm>
        </p:spPr>
        <p:txBody>
          <a:bodyPr>
            <a:noAutofit/>
          </a:bodyPr>
          <a:lstStyle/>
          <a:p>
            <a:pPr algn="just"/>
            <a:r>
              <a:rPr lang="pt-BR" sz="2400" dirty="0" smtClean="0"/>
              <a:t>A Guerra e a Paz. Investigação sobre o princípio e a constituição do direito das gentes. (1861)</a:t>
            </a:r>
            <a:endParaRPr lang="pt-BR" sz="2400" dirty="0"/>
          </a:p>
        </p:txBody>
      </p:sp>
      <p:sp>
        <p:nvSpPr>
          <p:cNvPr id="3" name="Espaço Reservado para Conteúdo 2"/>
          <p:cNvSpPr>
            <a:spLocks noGrp="1"/>
          </p:cNvSpPr>
          <p:nvPr>
            <p:ph idx="1"/>
          </p:nvPr>
        </p:nvSpPr>
        <p:spPr>
          <a:xfrm>
            <a:off x="457200" y="1124744"/>
            <a:ext cx="8229600" cy="5400600"/>
          </a:xfrm>
        </p:spPr>
        <p:txBody>
          <a:bodyPr/>
          <a:lstStyle/>
          <a:p>
            <a:pPr marL="137160" indent="0" algn="just">
              <a:buNone/>
            </a:pPr>
            <a:r>
              <a:rPr lang="pt-BR" dirty="0" smtClean="0"/>
              <a:t>“Em resumo, a guerra, mesmo entre as mais honrosas nações e quaisquer que sejam os motivos oficialmente declarados, não parece ser doravante outra coisa senão uma guerra pela exploração e pela propriedade, uma guerra social. Não é pouco dizer que até a constituição do direito econômico, tanto entre as nações como entre os indivíduos, a guerra já nada terá a fazer no mundo (...) Os Homens são pequenos. (...) Só a humanidade é grande, infalível. Ora eu julgo poder afirmar em seu nome: </a:t>
            </a:r>
            <a:r>
              <a:rPr lang="pt-BR" i="1" dirty="0" smtClean="0"/>
              <a:t>A humanidade já não quer a guerra”</a:t>
            </a:r>
            <a:r>
              <a:rPr lang="pt-BR" dirty="0" smtClean="0"/>
              <a:t>.</a:t>
            </a:r>
            <a:endParaRPr lang="pt-BR" dirty="0"/>
          </a:p>
        </p:txBody>
      </p:sp>
    </p:spTree>
    <p:extLst>
      <p:ext uri="{BB962C8B-B14F-4D97-AF65-F5344CB8AC3E}">
        <p14:creationId xmlns:p14="http://schemas.microsoft.com/office/powerpoint/2010/main" xmlns="" val="9571977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5192" y="0"/>
            <a:ext cx="8229600" cy="850106"/>
          </a:xfrm>
        </p:spPr>
        <p:txBody>
          <a:bodyPr/>
          <a:lstStyle/>
          <a:p>
            <a:r>
              <a:rPr lang="pt-BR" dirty="0"/>
              <a:t>Victor-Marie Hugo</a:t>
            </a:r>
          </a:p>
        </p:txBody>
      </p:sp>
      <p:sp>
        <p:nvSpPr>
          <p:cNvPr id="3" name="Espaço Reservado para Conteúdo 2"/>
          <p:cNvSpPr>
            <a:spLocks noGrp="1"/>
          </p:cNvSpPr>
          <p:nvPr>
            <p:ph idx="1"/>
          </p:nvPr>
        </p:nvSpPr>
        <p:spPr/>
        <p:txBody>
          <a:bodyPr/>
          <a:lstStyle/>
          <a:p>
            <a:endParaRPr lang="pt-B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84051" y="1334019"/>
            <a:ext cx="4032448" cy="5005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161310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
            <a:ext cx="8229600" cy="1196752"/>
          </a:xfrm>
        </p:spPr>
        <p:txBody>
          <a:bodyPr>
            <a:normAutofit fontScale="90000"/>
          </a:bodyPr>
          <a:lstStyle/>
          <a:p>
            <a:r>
              <a:rPr lang="pt-BR" sz="3100" dirty="0"/>
              <a:t>Retrato de "</a:t>
            </a:r>
            <a:r>
              <a:rPr lang="pt-BR" sz="3100" dirty="0" err="1"/>
              <a:t>Cosette</a:t>
            </a:r>
            <a:r>
              <a:rPr lang="pt-BR" sz="3100" dirty="0"/>
              <a:t>" na pousada </a:t>
            </a:r>
            <a:r>
              <a:rPr lang="pt-BR" sz="3100" dirty="0" err="1"/>
              <a:t>Thénardier</a:t>
            </a:r>
            <a:r>
              <a:rPr lang="pt-BR" sz="3100" dirty="0"/>
              <a:t> por </a:t>
            </a:r>
            <a:r>
              <a:rPr lang="pt-BR" sz="3100" dirty="0" err="1"/>
              <a:t>Émile</a:t>
            </a:r>
            <a:r>
              <a:rPr lang="pt-BR" sz="3100" dirty="0"/>
              <a:t> Bayard, da edição original de </a:t>
            </a:r>
            <a:r>
              <a:rPr lang="pt-BR" sz="3100" dirty="0" err="1"/>
              <a:t>Les</a:t>
            </a:r>
            <a:r>
              <a:rPr lang="pt-BR" sz="3100" dirty="0"/>
              <a:t> </a:t>
            </a:r>
            <a:r>
              <a:rPr lang="pt-BR" sz="3100" dirty="0" err="1"/>
              <a:t>Misérables</a:t>
            </a:r>
            <a:r>
              <a:rPr lang="pt-BR" sz="3100" dirty="0"/>
              <a:t> (</a:t>
            </a:r>
            <a:r>
              <a:rPr lang="pt-BR" sz="3100" dirty="0" smtClean="0"/>
              <a:t>1862)</a:t>
            </a:r>
            <a:endParaRPr lang="pt-BR" sz="3100" dirty="0"/>
          </a:p>
        </p:txBody>
      </p:sp>
      <p:sp>
        <p:nvSpPr>
          <p:cNvPr id="3" name="Espaço Reservado para Conteúdo 2"/>
          <p:cNvSpPr>
            <a:spLocks noGrp="1"/>
          </p:cNvSpPr>
          <p:nvPr>
            <p:ph idx="1"/>
          </p:nvPr>
        </p:nvSpPr>
        <p:spPr/>
        <p:txBody>
          <a:bodyPr/>
          <a:lstStyle/>
          <a:p>
            <a:endParaRPr lang="pt-B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843808" y="1340768"/>
            <a:ext cx="3528392" cy="51845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293404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836712"/>
          </a:xfrm>
        </p:spPr>
        <p:txBody>
          <a:bodyPr>
            <a:normAutofit fontScale="90000"/>
          </a:bodyPr>
          <a:lstStyle/>
          <a:p>
            <a:r>
              <a:rPr lang="pt-BR" sz="3200" dirty="0" err="1"/>
              <a:t>Enjolras</a:t>
            </a:r>
            <a:r>
              <a:rPr lang="pt-BR" sz="3200" dirty="0"/>
              <a:t>, líder </a:t>
            </a:r>
            <a:r>
              <a:rPr lang="pt-BR" sz="3200" dirty="0" smtClean="0"/>
              <a:t>da sociedade secreta “Os </a:t>
            </a:r>
            <a:r>
              <a:rPr lang="pt-BR" sz="3200" dirty="0"/>
              <a:t>Amigos do </a:t>
            </a:r>
            <a:r>
              <a:rPr lang="pt-BR" sz="3200" dirty="0" smtClean="0"/>
              <a:t>ABC”</a:t>
            </a:r>
            <a:endParaRPr lang="pt-BR" sz="3200" dirty="0"/>
          </a:p>
        </p:txBody>
      </p:sp>
      <p:sp>
        <p:nvSpPr>
          <p:cNvPr id="3" name="Espaço Reservado para Conteúdo 2"/>
          <p:cNvSpPr>
            <a:spLocks noGrp="1"/>
          </p:cNvSpPr>
          <p:nvPr>
            <p:ph idx="1"/>
          </p:nvPr>
        </p:nvSpPr>
        <p:spPr>
          <a:xfrm>
            <a:off x="457200" y="1600199"/>
            <a:ext cx="8229600" cy="5230091"/>
          </a:xfrm>
        </p:spPr>
        <p:txBody>
          <a:bodyPr/>
          <a:lstStyle/>
          <a:p>
            <a:endParaRPr lang="pt-B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81118" y="1052736"/>
            <a:ext cx="4048125" cy="5517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568639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620688"/>
          </a:xfrm>
        </p:spPr>
        <p:txBody>
          <a:bodyPr>
            <a:normAutofit/>
          </a:bodyPr>
          <a:lstStyle/>
          <a:p>
            <a:r>
              <a:rPr lang="pt-BR" sz="2800" dirty="0" err="1" smtClean="0"/>
              <a:t>Enjolras</a:t>
            </a:r>
            <a:r>
              <a:rPr lang="pt-BR" sz="2800" dirty="0" smtClean="0"/>
              <a:t> capturado pelas forças da ordem.</a:t>
            </a:r>
            <a:endParaRPr lang="pt-BR" sz="2800" dirty="0"/>
          </a:p>
        </p:txBody>
      </p:sp>
      <p:sp>
        <p:nvSpPr>
          <p:cNvPr id="3" name="Espaço Reservado para Conteúdo 2"/>
          <p:cNvSpPr>
            <a:spLocks noGrp="1"/>
          </p:cNvSpPr>
          <p:nvPr>
            <p:ph idx="1"/>
          </p:nvPr>
        </p:nvSpPr>
        <p:spPr>
          <a:xfrm>
            <a:off x="457200" y="836712"/>
            <a:ext cx="8229600" cy="5965870"/>
          </a:xfrm>
        </p:spPr>
        <p:txBody>
          <a:bodyPr/>
          <a:lstStyle/>
          <a:p>
            <a:endParaRPr lang="pt-B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78582" y="908720"/>
            <a:ext cx="4320480" cy="56166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928060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692696"/>
          </a:xfrm>
        </p:spPr>
        <p:txBody>
          <a:bodyPr>
            <a:normAutofit/>
          </a:bodyPr>
          <a:lstStyle/>
          <a:p>
            <a:r>
              <a:rPr lang="pt-BR" sz="2800" dirty="0"/>
              <a:t>Dados biográficos </a:t>
            </a:r>
            <a:r>
              <a:rPr lang="pt-BR" sz="2800" dirty="0" smtClean="0"/>
              <a:t>III </a:t>
            </a:r>
            <a:r>
              <a:rPr lang="pt-BR" sz="2800" dirty="0"/>
              <a:t>:</a:t>
            </a:r>
          </a:p>
        </p:txBody>
      </p:sp>
      <p:sp>
        <p:nvSpPr>
          <p:cNvPr id="3" name="Espaço Reservado para Conteúdo 2"/>
          <p:cNvSpPr>
            <a:spLocks noGrp="1"/>
          </p:cNvSpPr>
          <p:nvPr>
            <p:ph idx="1"/>
          </p:nvPr>
        </p:nvSpPr>
        <p:spPr>
          <a:xfrm>
            <a:off x="457200" y="908720"/>
            <a:ext cx="8229600" cy="5760640"/>
          </a:xfrm>
        </p:spPr>
        <p:txBody>
          <a:bodyPr>
            <a:normAutofit/>
          </a:bodyPr>
          <a:lstStyle/>
          <a:p>
            <a:pPr algn="just">
              <a:buFontTx/>
              <a:buChar char="-"/>
            </a:pPr>
            <a:r>
              <a:rPr lang="pt-BR" sz="2000" dirty="0" smtClean="0"/>
              <a:t>28 de março de 1849: </a:t>
            </a:r>
            <a:r>
              <a:rPr lang="pt-BR" sz="2000" dirty="0" err="1" smtClean="0"/>
              <a:t>Proudhon</a:t>
            </a:r>
            <a:r>
              <a:rPr lang="pt-BR" sz="2000" dirty="0" smtClean="0"/>
              <a:t> é condenado a 3 anos de reclusão e 3 mil francos de multa por “injúrias” publicadas, em </a:t>
            </a:r>
            <a:r>
              <a:rPr lang="pt-BR" sz="2000" i="1" dirty="0" smtClean="0"/>
              <a:t>O Povo, </a:t>
            </a:r>
            <a:r>
              <a:rPr lang="pt-BR" sz="2000" dirty="0" smtClean="0"/>
              <a:t>contra o presidente Luís Bonaparte.  Ficará preso entre junho de 1849 e junho de 1852.</a:t>
            </a:r>
          </a:p>
          <a:p>
            <a:pPr algn="just">
              <a:buFontTx/>
              <a:buChar char="-"/>
            </a:pPr>
            <a:endParaRPr lang="pt-BR" sz="2000" dirty="0" smtClean="0"/>
          </a:p>
          <a:p>
            <a:pPr algn="just">
              <a:buFontTx/>
              <a:buChar char="-"/>
            </a:pPr>
            <a:r>
              <a:rPr lang="pt-BR" sz="2000" dirty="0"/>
              <a:t>n</a:t>
            </a:r>
            <a:r>
              <a:rPr lang="pt-BR" sz="2000" dirty="0" smtClean="0"/>
              <a:t>ovo jornal: após o fechamento de </a:t>
            </a:r>
            <a:r>
              <a:rPr lang="pt-BR" sz="2000" i="1" dirty="0" smtClean="0"/>
              <a:t>O Povo</a:t>
            </a:r>
            <a:r>
              <a:rPr lang="pt-BR" sz="2000" dirty="0" smtClean="0"/>
              <a:t>, </a:t>
            </a:r>
            <a:r>
              <a:rPr lang="pt-BR" sz="2000" dirty="0" err="1" smtClean="0"/>
              <a:t>Proudhon</a:t>
            </a:r>
            <a:r>
              <a:rPr lang="pt-BR" sz="2000" dirty="0" smtClean="0"/>
              <a:t> passará a publicar, em outubro de 1849, o </a:t>
            </a:r>
            <a:r>
              <a:rPr lang="pt-BR" sz="2000" i="1" dirty="0" smtClean="0"/>
              <a:t>A Voz do Povo</a:t>
            </a:r>
            <a:r>
              <a:rPr lang="pt-BR" sz="2000" dirty="0" smtClean="0"/>
              <a:t>.</a:t>
            </a:r>
          </a:p>
          <a:p>
            <a:pPr algn="just">
              <a:buFontTx/>
              <a:buChar char="-"/>
            </a:pPr>
            <a:r>
              <a:rPr lang="pt-BR" sz="2000" dirty="0"/>
              <a:t>c</a:t>
            </a:r>
            <a:r>
              <a:rPr lang="pt-BR" sz="2000" dirty="0" smtClean="0"/>
              <a:t>asamento de </a:t>
            </a:r>
            <a:r>
              <a:rPr lang="pt-BR" sz="2000" dirty="0" err="1"/>
              <a:t>P</a:t>
            </a:r>
            <a:r>
              <a:rPr lang="pt-BR" sz="2000" dirty="0" err="1" smtClean="0"/>
              <a:t>roudhon</a:t>
            </a:r>
            <a:r>
              <a:rPr lang="pt-BR" sz="2000" dirty="0" smtClean="0"/>
              <a:t>: se casa com </a:t>
            </a:r>
            <a:r>
              <a:rPr lang="pt-BR" sz="2000" dirty="0" err="1" smtClean="0"/>
              <a:t>Euphrasie</a:t>
            </a:r>
            <a:r>
              <a:rPr lang="pt-BR" sz="2000" dirty="0" smtClean="0"/>
              <a:t> </a:t>
            </a:r>
            <a:r>
              <a:rPr lang="pt-BR" sz="2000" dirty="0" err="1" smtClean="0"/>
              <a:t>Piégard</a:t>
            </a:r>
            <a:r>
              <a:rPr lang="pt-BR" sz="2000" dirty="0" smtClean="0"/>
              <a:t>, operária, em 31 de dezembro de 1849.</a:t>
            </a:r>
          </a:p>
          <a:p>
            <a:pPr algn="just">
              <a:buFontTx/>
              <a:buChar char="-"/>
            </a:pPr>
            <a:endParaRPr lang="pt-BR" sz="2000" dirty="0" smtClean="0"/>
          </a:p>
          <a:p>
            <a:pPr algn="just">
              <a:buFontTx/>
              <a:buChar char="-"/>
            </a:pPr>
            <a:r>
              <a:rPr lang="pt-BR" sz="2000" dirty="0"/>
              <a:t>d</a:t>
            </a:r>
            <a:r>
              <a:rPr lang="pt-BR" sz="2000" dirty="0" smtClean="0"/>
              <a:t>ois importantes livros escritos na prisão: </a:t>
            </a:r>
            <a:r>
              <a:rPr lang="pt-BR" sz="2000" i="1" dirty="0" smtClean="0"/>
              <a:t>A Ideia Geral de Revolução no Século XIX (1851) </a:t>
            </a:r>
            <a:r>
              <a:rPr lang="pt-BR" sz="2000" dirty="0" smtClean="0"/>
              <a:t>e </a:t>
            </a:r>
            <a:r>
              <a:rPr lang="pt-BR" sz="2000" i="1" dirty="0" smtClean="0"/>
              <a:t>A Filosofia do Progresso (1853)</a:t>
            </a:r>
            <a:r>
              <a:rPr lang="pt-BR" sz="2000" dirty="0" smtClean="0"/>
              <a:t>. </a:t>
            </a:r>
          </a:p>
          <a:p>
            <a:pPr algn="just">
              <a:buFontTx/>
              <a:buChar char="-"/>
            </a:pPr>
            <a:endParaRPr lang="pt-BR" sz="2000" dirty="0" smtClean="0"/>
          </a:p>
          <a:p>
            <a:pPr>
              <a:buFontTx/>
              <a:buChar char="-"/>
            </a:pPr>
            <a:endParaRPr lang="pt-BR" sz="2000" dirty="0"/>
          </a:p>
        </p:txBody>
      </p:sp>
    </p:spTree>
    <p:extLst>
      <p:ext uri="{BB962C8B-B14F-4D97-AF65-F5344CB8AC3E}">
        <p14:creationId xmlns:p14="http://schemas.microsoft.com/office/powerpoint/2010/main" xmlns="" val="34346364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980728"/>
          </a:xfrm>
        </p:spPr>
        <p:txBody>
          <a:bodyPr>
            <a:normAutofit/>
          </a:bodyPr>
          <a:lstStyle/>
          <a:p>
            <a:r>
              <a:rPr lang="pt-BR" sz="2800" dirty="0" smtClean="0"/>
              <a:t>Do princípio federativo e da necessidade de reconstruir o partido da Revolução. (1863)</a:t>
            </a:r>
            <a:endParaRPr lang="pt-BR" sz="2800" dirty="0"/>
          </a:p>
        </p:txBody>
      </p:sp>
      <p:sp>
        <p:nvSpPr>
          <p:cNvPr id="3" name="Espaço Reservado para Conteúdo 2"/>
          <p:cNvSpPr>
            <a:spLocks noGrp="1"/>
          </p:cNvSpPr>
          <p:nvPr>
            <p:ph idx="1"/>
          </p:nvPr>
        </p:nvSpPr>
        <p:spPr>
          <a:xfrm>
            <a:off x="457200" y="980728"/>
            <a:ext cx="8229600" cy="5688632"/>
          </a:xfrm>
        </p:spPr>
        <p:txBody>
          <a:bodyPr>
            <a:normAutofit/>
          </a:bodyPr>
          <a:lstStyle/>
          <a:p>
            <a:pPr marL="137160" indent="0">
              <a:buNone/>
            </a:pPr>
            <a:endParaRPr lang="pt-BR" dirty="0" smtClean="0"/>
          </a:p>
          <a:p>
            <a:pPr marL="137160" indent="0" algn="just">
              <a:buNone/>
            </a:pPr>
            <a:r>
              <a:rPr lang="pt-BR" dirty="0" smtClean="0"/>
              <a:t>“FEDERAÇÃO, do latim </a:t>
            </a:r>
            <a:r>
              <a:rPr lang="pt-BR" i="1" dirty="0" err="1" smtClean="0"/>
              <a:t>foedus</a:t>
            </a:r>
            <a:r>
              <a:rPr lang="pt-BR" dirty="0" smtClean="0"/>
              <a:t>, genitivo </a:t>
            </a:r>
            <a:r>
              <a:rPr lang="pt-BR" i="1" dirty="0" err="1" smtClean="0"/>
              <a:t>foederis</a:t>
            </a:r>
            <a:r>
              <a:rPr lang="pt-BR" dirty="0" smtClean="0"/>
              <a:t>, quer dizer pacto, contrato, tratado, convenção, aliança </a:t>
            </a:r>
            <a:r>
              <a:rPr lang="pt-BR" dirty="0" err="1" smtClean="0"/>
              <a:t>etc</a:t>
            </a:r>
            <a:r>
              <a:rPr lang="pt-BR" dirty="0" smtClean="0"/>
              <a:t>, é uma convenção pela qual um ou mais chefes de família, uma ou mais comunas, um ou mais grupos de comunas ou Estados, se obrigam recíproca e igualmente uns em relação aos outros para um ou mais objetos particulares, cuja carga incumbe então especial e exclusivamente aos delegados da federação”. </a:t>
            </a:r>
            <a:endParaRPr lang="pt-BR" dirty="0"/>
          </a:p>
        </p:txBody>
      </p:sp>
    </p:spTree>
    <p:extLst>
      <p:ext uri="{BB962C8B-B14F-4D97-AF65-F5344CB8AC3E}">
        <p14:creationId xmlns:p14="http://schemas.microsoft.com/office/powerpoint/2010/main" xmlns="" val="29407694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484784"/>
          </a:xfrm>
        </p:spPr>
        <p:txBody>
          <a:bodyPr>
            <a:noAutofit/>
          </a:bodyPr>
          <a:lstStyle/>
          <a:p>
            <a:r>
              <a:rPr lang="pt-BR" sz="3200" dirty="0"/>
              <a:t>Do princípio federativo e da necessidade de reconstruir o partido da Revolução. (1863)</a:t>
            </a:r>
          </a:p>
        </p:txBody>
      </p:sp>
      <p:sp>
        <p:nvSpPr>
          <p:cNvPr id="3" name="Espaço Reservado para Conteúdo 2"/>
          <p:cNvSpPr>
            <a:spLocks noGrp="1"/>
          </p:cNvSpPr>
          <p:nvPr>
            <p:ph idx="1"/>
          </p:nvPr>
        </p:nvSpPr>
        <p:spPr>
          <a:xfrm>
            <a:off x="457200" y="1052736"/>
            <a:ext cx="8229600" cy="5256624"/>
          </a:xfrm>
        </p:spPr>
        <p:txBody>
          <a:bodyPr>
            <a:normAutofit/>
          </a:bodyPr>
          <a:lstStyle/>
          <a:p>
            <a:pPr marL="137160" indent="0" algn="just">
              <a:buNone/>
            </a:pPr>
            <a:endParaRPr lang="pt-BR" sz="3200" dirty="0" smtClean="0"/>
          </a:p>
          <a:p>
            <a:pPr marL="137160" indent="0" algn="just">
              <a:buNone/>
            </a:pPr>
            <a:r>
              <a:rPr lang="pt-BR" sz="3200" dirty="0" smtClean="0"/>
              <a:t>“</a:t>
            </a:r>
            <a:r>
              <a:rPr lang="pt-BR" sz="3200" dirty="0"/>
              <a:t>A causa do povo, quero dizer daquela plebe operária das cidades e dos campos que deve doravante atrair toda a atenção dos verdadeiros revolucionários, terá sido sacrificada pelo pretenso partido da ‘ação’ às especulações pessoais tão ambiciosas quanto quiméricas, e a verdadeira questão durante muito tempo adiada.”</a:t>
            </a:r>
          </a:p>
        </p:txBody>
      </p:sp>
    </p:spTree>
    <p:extLst>
      <p:ext uri="{BB962C8B-B14F-4D97-AF65-F5344CB8AC3E}">
        <p14:creationId xmlns:p14="http://schemas.microsoft.com/office/powerpoint/2010/main" xmlns="" val="25658138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648072"/>
          </a:xfrm>
        </p:spPr>
        <p:txBody>
          <a:bodyPr>
            <a:normAutofit/>
          </a:bodyPr>
          <a:lstStyle/>
          <a:p>
            <a:r>
              <a:rPr lang="pt-BR" sz="3200" dirty="0"/>
              <a:t>Giuseppe Garibaldi </a:t>
            </a:r>
          </a:p>
        </p:txBody>
      </p:sp>
      <p:sp>
        <p:nvSpPr>
          <p:cNvPr id="3" name="Espaço Reservado para Conteúdo 2"/>
          <p:cNvSpPr>
            <a:spLocks noGrp="1"/>
          </p:cNvSpPr>
          <p:nvPr>
            <p:ph idx="1"/>
          </p:nvPr>
        </p:nvSpPr>
        <p:spPr>
          <a:xfrm>
            <a:off x="457200" y="908720"/>
            <a:ext cx="8229600" cy="5400640"/>
          </a:xfrm>
        </p:spPr>
        <p:txBody>
          <a:bodyPr/>
          <a:lstStyle/>
          <a:p>
            <a:endParaRPr lang="pt-B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39752" y="908720"/>
            <a:ext cx="4415780" cy="5690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960932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196752"/>
          </a:xfrm>
        </p:spPr>
        <p:txBody>
          <a:bodyPr>
            <a:normAutofit fontScale="90000"/>
          </a:bodyPr>
          <a:lstStyle/>
          <a:p>
            <a:r>
              <a:rPr lang="pt-BR" dirty="0"/>
              <a:t>Carta de </a:t>
            </a:r>
            <a:r>
              <a:rPr lang="pt-BR" dirty="0" err="1"/>
              <a:t>Proudhon</a:t>
            </a:r>
            <a:r>
              <a:rPr lang="pt-BR" dirty="0"/>
              <a:t> aos “sessenta operários”. (1864)</a:t>
            </a:r>
          </a:p>
        </p:txBody>
      </p:sp>
      <p:sp>
        <p:nvSpPr>
          <p:cNvPr id="3" name="Espaço Reservado para Conteúdo 2"/>
          <p:cNvSpPr>
            <a:spLocks noGrp="1"/>
          </p:cNvSpPr>
          <p:nvPr>
            <p:ph idx="1"/>
          </p:nvPr>
        </p:nvSpPr>
        <p:spPr>
          <a:xfrm>
            <a:off x="457200" y="1196752"/>
            <a:ext cx="8229600" cy="5472608"/>
          </a:xfrm>
        </p:spPr>
        <p:txBody>
          <a:bodyPr>
            <a:normAutofit/>
          </a:bodyPr>
          <a:lstStyle/>
          <a:p>
            <a:pPr marL="137160" indent="0" algn="just">
              <a:buNone/>
            </a:pPr>
            <a:endParaRPr lang="pt-BR" sz="3200" dirty="0" smtClean="0"/>
          </a:p>
          <a:p>
            <a:pPr marL="137160" indent="0" algn="just">
              <a:buNone/>
            </a:pPr>
            <a:r>
              <a:rPr lang="pt-BR" sz="3200" dirty="0" smtClean="0"/>
              <a:t>(...) </a:t>
            </a:r>
            <a:r>
              <a:rPr lang="pt-BR" sz="3200" dirty="0"/>
              <a:t>Não há, acreditai-me, senão uma conclusão lógica ao Manifesto dos Sessenta; </a:t>
            </a:r>
            <a:r>
              <a:rPr lang="pt-BR" sz="3200" dirty="0" smtClean="0"/>
              <a:t>é que a democracia operária declare, por seu voto, que ela renega a oposição e que ela renuncia, até tempos melhores, não a votar mas a se fazer representar.”</a:t>
            </a:r>
            <a:endParaRPr lang="pt-BR" sz="3200" dirty="0"/>
          </a:p>
          <a:p>
            <a:pPr marL="137160" indent="0" algn="just">
              <a:buNone/>
            </a:pPr>
            <a:endParaRPr lang="pt-BR" sz="3200" dirty="0"/>
          </a:p>
        </p:txBody>
      </p:sp>
    </p:spTree>
    <p:extLst>
      <p:ext uri="{BB962C8B-B14F-4D97-AF65-F5344CB8AC3E}">
        <p14:creationId xmlns:p14="http://schemas.microsoft.com/office/powerpoint/2010/main" xmlns="" val="3045826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196752"/>
          </a:xfrm>
        </p:spPr>
        <p:txBody>
          <a:bodyPr>
            <a:noAutofit/>
          </a:bodyPr>
          <a:lstStyle/>
          <a:p>
            <a:r>
              <a:rPr lang="pt-BR" sz="3200" dirty="0" smtClean="0"/>
              <a:t>Da Capacidade Política da Classe Operária. (1865)</a:t>
            </a:r>
            <a:endParaRPr lang="pt-BR" sz="3200" dirty="0"/>
          </a:p>
        </p:txBody>
      </p:sp>
      <p:sp>
        <p:nvSpPr>
          <p:cNvPr id="3" name="Espaço Reservado para Conteúdo 2"/>
          <p:cNvSpPr>
            <a:spLocks noGrp="1"/>
          </p:cNvSpPr>
          <p:nvPr>
            <p:ph idx="1"/>
          </p:nvPr>
        </p:nvSpPr>
        <p:spPr>
          <a:xfrm>
            <a:off x="457200" y="620688"/>
            <a:ext cx="8229600" cy="6237312"/>
          </a:xfrm>
        </p:spPr>
        <p:txBody>
          <a:bodyPr>
            <a:normAutofit/>
          </a:bodyPr>
          <a:lstStyle/>
          <a:p>
            <a:pPr marL="137160" indent="0" algn="just">
              <a:buNone/>
            </a:pPr>
            <a:endParaRPr lang="pt-BR" dirty="0" smtClean="0"/>
          </a:p>
          <a:p>
            <a:pPr marL="137160" indent="0" algn="just">
              <a:buNone/>
            </a:pPr>
            <a:r>
              <a:rPr lang="pt-BR" sz="3200" dirty="0" smtClean="0"/>
              <a:t>Segundo </a:t>
            </a:r>
            <a:r>
              <a:rPr lang="pt-BR" sz="3200" dirty="0" err="1"/>
              <a:t>Proudhon</a:t>
            </a:r>
            <a:r>
              <a:rPr lang="pt-BR" sz="3200" dirty="0"/>
              <a:t> existem elementos importantes para a aferição da capacidade política da classe operária: “a) se a classe operária, sob o ponto de vista das suas relações com a sociedade e o Estado, adquiriu consciência de si mesma; se como ser coletivo, moral e livre, ela se distingue da classe burguesa; se separa dos interesses desta os seus; se aspira a não confundir-se com ela; </a:t>
            </a:r>
          </a:p>
        </p:txBody>
      </p:sp>
    </p:spTree>
    <p:extLst>
      <p:ext uri="{BB962C8B-B14F-4D97-AF65-F5344CB8AC3E}">
        <p14:creationId xmlns:p14="http://schemas.microsoft.com/office/powerpoint/2010/main" xmlns="" val="39296989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1008112"/>
          </a:xfrm>
        </p:spPr>
        <p:txBody>
          <a:bodyPr>
            <a:noAutofit/>
          </a:bodyPr>
          <a:lstStyle/>
          <a:p>
            <a:r>
              <a:rPr lang="pt-BR" sz="2800" dirty="0"/>
              <a:t>Da Capacidade Política da Classe Operária. (1865)</a:t>
            </a:r>
          </a:p>
        </p:txBody>
      </p:sp>
      <p:sp>
        <p:nvSpPr>
          <p:cNvPr id="3" name="Espaço Reservado para Conteúdo 2"/>
          <p:cNvSpPr>
            <a:spLocks noGrp="1"/>
          </p:cNvSpPr>
          <p:nvPr>
            <p:ph idx="1"/>
          </p:nvPr>
        </p:nvSpPr>
        <p:spPr>
          <a:xfrm>
            <a:off x="457200" y="620688"/>
            <a:ext cx="8229600" cy="5976664"/>
          </a:xfrm>
        </p:spPr>
        <p:txBody>
          <a:bodyPr>
            <a:normAutofit/>
          </a:bodyPr>
          <a:lstStyle/>
          <a:p>
            <a:pPr marL="137160" indent="0" algn="just">
              <a:buNone/>
            </a:pPr>
            <a:endParaRPr lang="pt-BR" dirty="0" smtClean="0"/>
          </a:p>
          <a:p>
            <a:pPr marL="137160" indent="0" algn="just">
              <a:buNone/>
            </a:pPr>
            <a:r>
              <a:rPr lang="pt-BR" dirty="0" smtClean="0"/>
              <a:t>“b</a:t>
            </a:r>
            <a:r>
              <a:rPr lang="pt-BR" dirty="0"/>
              <a:t>) se possui uma ideia, quer dizer, se já a formou por sua própria constituição; se conhece as leis, condições e fórmulas de sua existência; se prevê seu destino, seu fim; se se compreende a si mesma em suas relações com o Estado, a nação e a organização humana; c) se desta ideia se encontra em condições de deduzir, para a organização da sociedade, conclusões práticas que sejam próprias, e se, no caso do poder cair em suas mãos, porque irá cair quando for retirada a burguesia, tiver condições de criar uma nova ordem política.”</a:t>
            </a:r>
          </a:p>
          <a:p>
            <a:pPr marL="137160" indent="0">
              <a:buNone/>
            </a:pPr>
            <a:endParaRPr lang="pt-BR" dirty="0" smtClean="0"/>
          </a:p>
          <a:p>
            <a:pPr marL="137160" indent="0">
              <a:buNone/>
            </a:pPr>
            <a:endParaRPr lang="pt-BR" dirty="0"/>
          </a:p>
          <a:p>
            <a:pPr marL="137160" indent="0">
              <a:buNone/>
            </a:pPr>
            <a:endParaRPr lang="pt-BR" dirty="0"/>
          </a:p>
        </p:txBody>
      </p:sp>
    </p:spTree>
    <p:extLst>
      <p:ext uri="{BB962C8B-B14F-4D97-AF65-F5344CB8AC3E}">
        <p14:creationId xmlns:p14="http://schemas.microsoft.com/office/powerpoint/2010/main" xmlns="" val="33674184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196752"/>
          </a:xfrm>
        </p:spPr>
        <p:txBody>
          <a:bodyPr>
            <a:normAutofit/>
          </a:bodyPr>
          <a:lstStyle/>
          <a:p>
            <a:r>
              <a:rPr lang="pt-BR" sz="3600" dirty="0"/>
              <a:t>Da Capacidade Política da Classe Operária. (1865)</a:t>
            </a:r>
          </a:p>
        </p:txBody>
      </p:sp>
      <p:sp>
        <p:nvSpPr>
          <p:cNvPr id="3" name="Espaço Reservado para Conteúdo 2"/>
          <p:cNvSpPr>
            <a:spLocks noGrp="1"/>
          </p:cNvSpPr>
          <p:nvPr>
            <p:ph idx="1"/>
          </p:nvPr>
        </p:nvSpPr>
        <p:spPr>
          <a:xfrm>
            <a:off x="457200" y="1124744"/>
            <a:ext cx="8229600" cy="5616624"/>
          </a:xfrm>
        </p:spPr>
        <p:txBody>
          <a:bodyPr>
            <a:normAutofit lnSpcReduction="10000"/>
          </a:bodyPr>
          <a:lstStyle/>
          <a:p>
            <a:pPr marL="137160" indent="0" algn="just">
              <a:buNone/>
            </a:pPr>
            <a:r>
              <a:rPr lang="pt-BR" sz="3200" dirty="0"/>
              <a:t>“Ambas devem reciprocamente absorver-se em uma consciência superior e o dia em que a classe operária, constituída em maioria, tenha se apoderado do poder e proclamado a reforma econômica e social, será o dia da fusão </a:t>
            </a:r>
            <a:r>
              <a:rPr lang="pt-BR" sz="3200" dirty="0" smtClean="0"/>
              <a:t>definitiva. Não sobre velhos, senão sobre novos elementos devem definir-se neste outro contexto, estabelecer sua independência e constituir sua vida política, elas que viveram durante muito tempo em permanente antagonismo”. </a:t>
            </a:r>
            <a:endParaRPr lang="pt-BR" sz="3200" dirty="0"/>
          </a:p>
          <a:p>
            <a:pPr marL="137160" indent="0" algn="just">
              <a:buNone/>
            </a:pPr>
            <a:endParaRPr lang="pt-BR" dirty="0"/>
          </a:p>
        </p:txBody>
      </p:sp>
    </p:spTree>
    <p:extLst>
      <p:ext uri="{BB962C8B-B14F-4D97-AF65-F5344CB8AC3E}">
        <p14:creationId xmlns:p14="http://schemas.microsoft.com/office/powerpoint/2010/main" xmlns="" val="37357223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124744"/>
          </a:xfrm>
        </p:spPr>
        <p:txBody>
          <a:bodyPr>
            <a:normAutofit/>
          </a:bodyPr>
          <a:lstStyle/>
          <a:p>
            <a:r>
              <a:rPr lang="pt-BR" sz="3200" dirty="0" smtClean="0"/>
              <a:t>Pensamento revolucionário de </a:t>
            </a:r>
            <a:r>
              <a:rPr lang="pt-BR" sz="3200" dirty="0" err="1" smtClean="0"/>
              <a:t>Proudhon</a:t>
            </a:r>
            <a:r>
              <a:rPr lang="pt-BR" sz="3200" dirty="0" smtClean="0"/>
              <a:t> I</a:t>
            </a:r>
            <a:endParaRPr lang="pt-BR" sz="3200" dirty="0"/>
          </a:p>
        </p:txBody>
      </p:sp>
      <p:sp>
        <p:nvSpPr>
          <p:cNvPr id="3" name="Espaço Reservado para Conteúdo 2"/>
          <p:cNvSpPr>
            <a:spLocks noGrp="1"/>
          </p:cNvSpPr>
          <p:nvPr>
            <p:ph idx="1"/>
          </p:nvPr>
        </p:nvSpPr>
        <p:spPr>
          <a:xfrm>
            <a:off x="457200" y="1124744"/>
            <a:ext cx="8229600" cy="5733256"/>
          </a:xfrm>
        </p:spPr>
        <p:txBody>
          <a:bodyPr>
            <a:normAutofit lnSpcReduction="10000"/>
          </a:bodyPr>
          <a:lstStyle/>
          <a:p>
            <a:pPr marL="137160" indent="0" algn="just">
              <a:buNone/>
            </a:pPr>
            <a:r>
              <a:rPr lang="pt-BR" dirty="0" smtClean="0"/>
              <a:t>Meios:</a:t>
            </a:r>
          </a:p>
          <a:p>
            <a:pPr algn="just">
              <a:buFontTx/>
              <a:buChar char="-"/>
            </a:pPr>
            <a:r>
              <a:rPr lang="pt-BR" dirty="0"/>
              <a:t>f</a:t>
            </a:r>
            <a:r>
              <a:rPr lang="pt-BR" dirty="0" smtClean="0"/>
              <a:t>ormação das mutualidades/centralidade no trabalho.</a:t>
            </a:r>
          </a:p>
          <a:p>
            <a:pPr algn="just">
              <a:buFontTx/>
              <a:buChar char="-"/>
            </a:pPr>
            <a:r>
              <a:rPr lang="pt-BR" dirty="0"/>
              <a:t>e</a:t>
            </a:r>
            <a:r>
              <a:rPr lang="pt-BR" dirty="0" smtClean="0"/>
              <a:t>ducação independente do Estado (demo pedia/</a:t>
            </a:r>
            <a:r>
              <a:rPr lang="pt-BR" dirty="0" err="1" smtClean="0"/>
              <a:t>politecnia</a:t>
            </a:r>
            <a:r>
              <a:rPr lang="pt-BR" dirty="0" smtClean="0"/>
              <a:t>).</a:t>
            </a:r>
          </a:p>
          <a:p>
            <a:pPr algn="just">
              <a:buFontTx/>
              <a:buChar char="-"/>
            </a:pPr>
            <a:r>
              <a:rPr lang="pt-BR" dirty="0"/>
              <a:t>a</a:t>
            </a:r>
            <a:r>
              <a:rPr lang="pt-BR" dirty="0" smtClean="0"/>
              <a:t>ções no campo do crédito e da produção (cooperativas).</a:t>
            </a:r>
          </a:p>
          <a:p>
            <a:pPr algn="just">
              <a:buFontTx/>
              <a:buChar char="-"/>
            </a:pPr>
            <a:r>
              <a:rPr lang="pt-BR" dirty="0"/>
              <a:t>c</a:t>
            </a:r>
            <a:r>
              <a:rPr lang="pt-BR" dirty="0" smtClean="0"/>
              <a:t>riação de veículos próprios de informação (jornais).</a:t>
            </a:r>
          </a:p>
          <a:p>
            <a:pPr algn="just">
              <a:buFontTx/>
              <a:buChar char="-"/>
            </a:pPr>
            <a:r>
              <a:rPr lang="pt-BR" dirty="0" smtClean="0"/>
              <a:t>uma estética engajada, operária e popular.</a:t>
            </a:r>
          </a:p>
          <a:p>
            <a:pPr algn="just">
              <a:buFontTx/>
              <a:buChar char="-"/>
            </a:pPr>
            <a:r>
              <a:rPr lang="pt-BR" dirty="0"/>
              <a:t>a</a:t>
            </a:r>
            <a:r>
              <a:rPr lang="pt-BR" dirty="0" smtClean="0"/>
              <a:t>utonomia operária na produção.</a:t>
            </a:r>
          </a:p>
          <a:p>
            <a:pPr algn="just">
              <a:buFontTx/>
              <a:buChar char="-"/>
            </a:pPr>
            <a:r>
              <a:rPr lang="pt-BR" dirty="0"/>
              <a:t>r</a:t>
            </a:r>
            <a:r>
              <a:rPr lang="pt-BR" dirty="0" smtClean="0"/>
              <a:t>ejeição das vias políticas institucionais (</a:t>
            </a:r>
            <a:r>
              <a:rPr lang="pt-BR" dirty="0" err="1" smtClean="0"/>
              <a:t>antiparlamentarismo</a:t>
            </a:r>
            <a:r>
              <a:rPr lang="pt-BR" dirty="0" smtClean="0"/>
              <a:t>).</a:t>
            </a:r>
          </a:p>
          <a:p>
            <a:pPr algn="just">
              <a:buFontTx/>
              <a:buChar char="-"/>
            </a:pPr>
            <a:endParaRPr lang="pt-BR" dirty="0" smtClean="0"/>
          </a:p>
          <a:p>
            <a:pPr>
              <a:buFontTx/>
              <a:buChar char="-"/>
            </a:pPr>
            <a:endParaRPr lang="pt-BR" dirty="0" smtClean="0"/>
          </a:p>
          <a:p>
            <a:pPr>
              <a:buFontTx/>
              <a:buChar char="-"/>
            </a:pPr>
            <a:endParaRPr lang="pt-BR" dirty="0" smtClean="0"/>
          </a:p>
          <a:p>
            <a:pPr>
              <a:buFontTx/>
              <a:buChar char="-"/>
            </a:pPr>
            <a:endParaRPr lang="pt-BR" dirty="0" smtClean="0"/>
          </a:p>
          <a:p>
            <a:pPr>
              <a:buFontTx/>
              <a:buChar char="-"/>
            </a:pPr>
            <a:endParaRPr lang="pt-BR" dirty="0" smtClean="0"/>
          </a:p>
          <a:p>
            <a:pPr>
              <a:buFontTx/>
              <a:buChar char="-"/>
            </a:pPr>
            <a:endParaRPr lang="pt-BR" dirty="0"/>
          </a:p>
        </p:txBody>
      </p:sp>
    </p:spTree>
    <p:extLst>
      <p:ext uri="{BB962C8B-B14F-4D97-AF65-F5344CB8AC3E}">
        <p14:creationId xmlns:p14="http://schemas.microsoft.com/office/powerpoint/2010/main" xmlns="" val="40951828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196752"/>
          </a:xfrm>
        </p:spPr>
        <p:txBody>
          <a:bodyPr>
            <a:normAutofit fontScale="90000"/>
          </a:bodyPr>
          <a:lstStyle/>
          <a:p>
            <a:r>
              <a:rPr lang="pt-BR" dirty="0"/>
              <a:t>Pensamento revolucionário de </a:t>
            </a:r>
            <a:r>
              <a:rPr lang="pt-BR" dirty="0" err="1"/>
              <a:t>Proudhon</a:t>
            </a:r>
            <a:r>
              <a:rPr lang="pt-BR" dirty="0"/>
              <a:t> </a:t>
            </a:r>
            <a:r>
              <a:rPr lang="pt-BR" dirty="0" smtClean="0"/>
              <a:t>II</a:t>
            </a:r>
            <a:endParaRPr lang="pt-BR" dirty="0"/>
          </a:p>
        </p:txBody>
      </p:sp>
      <p:sp>
        <p:nvSpPr>
          <p:cNvPr id="3" name="Espaço Reservado para Conteúdo 2"/>
          <p:cNvSpPr>
            <a:spLocks noGrp="1"/>
          </p:cNvSpPr>
          <p:nvPr>
            <p:ph idx="1"/>
          </p:nvPr>
        </p:nvSpPr>
        <p:spPr>
          <a:xfrm>
            <a:off x="457200" y="1124744"/>
            <a:ext cx="8229600" cy="5616624"/>
          </a:xfrm>
        </p:spPr>
        <p:txBody>
          <a:bodyPr/>
          <a:lstStyle/>
          <a:p>
            <a:pPr marL="137160" indent="0" algn="just">
              <a:buNone/>
            </a:pPr>
            <a:r>
              <a:rPr lang="pt-BR" dirty="0" smtClean="0"/>
              <a:t>Fins:</a:t>
            </a:r>
          </a:p>
          <a:p>
            <a:pPr algn="just">
              <a:buFontTx/>
              <a:buChar char="-"/>
            </a:pPr>
            <a:r>
              <a:rPr lang="pt-BR" dirty="0" smtClean="0"/>
              <a:t>Revolução Social.</a:t>
            </a:r>
          </a:p>
          <a:p>
            <a:pPr algn="just">
              <a:buFontTx/>
              <a:buChar char="-"/>
            </a:pPr>
            <a:r>
              <a:rPr lang="pt-BR" dirty="0"/>
              <a:t>d</a:t>
            </a:r>
            <a:r>
              <a:rPr lang="pt-BR" dirty="0" smtClean="0"/>
              <a:t>errubada do Feudalismo Industrial e Agrícola.</a:t>
            </a:r>
          </a:p>
          <a:p>
            <a:pPr algn="just">
              <a:buFontTx/>
              <a:buChar char="-"/>
            </a:pPr>
            <a:r>
              <a:rPr lang="pt-BR" dirty="0"/>
              <a:t>f</a:t>
            </a:r>
            <a:r>
              <a:rPr lang="pt-BR" dirty="0" smtClean="0"/>
              <a:t>im da sociedade de classes.</a:t>
            </a:r>
          </a:p>
          <a:p>
            <a:pPr algn="just">
              <a:buFontTx/>
              <a:buChar char="-"/>
            </a:pPr>
            <a:r>
              <a:rPr lang="pt-BR" dirty="0"/>
              <a:t>c</a:t>
            </a:r>
            <a:r>
              <a:rPr lang="pt-BR" dirty="0" smtClean="0"/>
              <a:t>entralização econômica.</a:t>
            </a:r>
          </a:p>
          <a:p>
            <a:pPr algn="just">
              <a:buFontTx/>
              <a:buChar char="-"/>
            </a:pPr>
            <a:r>
              <a:rPr lang="pt-BR" dirty="0"/>
              <a:t>f</a:t>
            </a:r>
            <a:r>
              <a:rPr lang="pt-BR" dirty="0" smtClean="0"/>
              <a:t>ederalismo político.</a:t>
            </a:r>
          </a:p>
          <a:p>
            <a:pPr algn="just">
              <a:buFontTx/>
              <a:buChar char="-"/>
            </a:pPr>
            <a:r>
              <a:rPr lang="pt-BR" dirty="0" smtClean="0"/>
              <a:t>uma pátria de produtores.</a:t>
            </a:r>
          </a:p>
          <a:p>
            <a:pPr marL="137160" indent="0" algn="just">
              <a:buNone/>
            </a:pPr>
            <a:r>
              <a:rPr lang="pt-BR" dirty="0" smtClean="0"/>
              <a:t>-   instituição da federação agrícola-industrial. </a:t>
            </a:r>
            <a:endParaRPr lang="pt-BR" dirty="0"/>
          </a:p>
        </p:txBody>
      </p:sp>
    </p:spTree>
    <p:extLst>
      <p:ext uri="{BB962C8B-B14F-4D97-AF65-F5344CB8AC3E}">
        <p14:creationId xmlns:p14="http://schemas.microsoft.com/office/powerpoint/2010/main" xmlns="" val="28346358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052736"/>
          </a:xfrm>
        </p:spPr>
        <p:txBody>
          <a:bodyPr>
            <a:normAutofit fontScale="90000"/>
          </a:bodyPr>
          <a:lstStyle/>
          <a:p>
            <a:r>
              <a:rPr lang="pt-BR" sz="3200" dirty="0" err="1" smtClean="0"/>
              <a:t>Daguerreótipo</a:t>
            </a:r>
            <a:r>
              <a:rPr lang="pt-BR" sz="3200" dirty="0" smtClean="0"/>
              <a:t> de manifestação cartista na Inglaterra na década de 1860.</a:t>
            </a:r>
            <a:endParaRPr lang="pt-BR" sz="3200" dirty="0"/>
          </a:p>
        </p:txBody>
      </p:sp>
      <p:pic>
        <p:nvPicPr>
          <p:cNvPr id="2050" name="Picture 2" descr="C:\Users\Alexandre\Pictures\800px-Chartist_meeting,_Kennington_Common.jpg"/>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99592" y="1268760"/>
            <a:ext cx="7488832" cy="53285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304827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1196" y="24764"/>
            <a:ext cx="8229600" cy="936104"/>
          </a:xfrm>
        </p:spPr>
        <p:txBody>
          <a:bodyPr>
            <a:noAutofit/>
          </a:bodyPr>
          <a:lstStyle/>
          <a:p>
            <a:pPr algn="just"/>
            <a:r>
              <a:rPr lang="pt-BR" sz="1600" b="0" dirty="0" smtClean="0">
                <a:solidFill>
                  <a:schemeClr val="accent1"/>
                </a:solidFill>
                <a:effectLst>
                  <a:outerShdw blurRad="38100" dist="38100" dir="2700000" algn="tl">
                    <a:srgbClr val="000000">
                      <a:alpha val="43137"/>
                    </a:srgbClr>
                  </a:outerShdw>
                </a:effectLst>
              </a:rPr>
              <a:t>Graças </a:t>
            </a:r>
            <a:r>
              <a:rPr lang="pt-BR" sz="1600" b="0" dirty="0">
                <a:solidFill>
                  <a:schemeClr val="accent1"/>
                </a:solidFill>
                <a:effectLst>
                  <a:outerShdw blurRad="38100" dist="38100" dir="2700000" algn="tl">
                    <a:srgbClr val="000000">
                      <a:alpha val="43137"/>
                    </a:srgbClr>
                  </a:outerShdw>
                </a:effectLst>
              </a:rPr>
              <a:t>à superioridade de suas doutrinas, o cidadão </a:t>
            </a:r>
            <a:r>
              <a:rPr lang="pt-BR" sz="1600" b="0" dirty="0" err="1">
                <a:solidFill>
                  <a:schemeClr val="accent1"/>
                </a:solidFill>
                <a:effectLst>
                  <a:outerShdw blurRad="38100" dist="38100" dir="2700000" algn="tl">
                    <a:srgbClr val="000000">
                      <a:alpha val="43137"/>
                    </a:srgbClr>
                  </a:outerShdw>
                </a:effectLst>
              </a:rPr>
              <a:t>Proudhon</a:t>
            </a:r>
            <a:r>
              <a:rPr lang="pt-BR" sz="1600" b="0" dirty="0">
                <a:solidFill>
                  <a:schemeClr val="accent1"/>
                </a:solidFill>
                <a:effectLst>
                  <a:outerShdw blurRad="38100" dist="38100" dir="2700000" algn="tl">
                    <a:srgbClr val="000000">
                      <a:alpha val="43137"/>
                    </a:srgbClr>
                  </a:outerShdw>
                </a:effectLst>
              </a:rPr>
              <a:t>, que porta </a:t>
            </a:r>
            <a:r>
              <a:rPr lang="pt-BR" sz="1600" b="0" dirty="0" smtClean="0">
                <a:solidFill>
                  <a:schemeClr val="accent1"/>
                </a:solidFill>
                <a:effectLst>
                  <a:outerShdw blurRad="38100" dist="38100" dir="2700000" algn="tl">
                    <a:srgbClr val="000000">
                      <a:alpha val="43137"/>
                    </a:srgbClr>
                  </a:outerShdw>
                </a:effectLst>
              </a:rPr>
              <a:t>alto e </a:t>
            </a:r>
            <a:r>
              <a:rPr lang="pt-BR" sz="1600" b="0" dirty="0">
                <a:solidFill>
                  <a:schemeClr val="accent1"/>
                </a:solidFill>
                <a:effectLst>
                  <a:outerShdw blurRad="38100" dist="38100" dir="2700000" algn="tl">
                    <a:srgbClr val="000000">
                      <a:alpha val="43137"/>
                    </a:srgbClr>
                  </a:outerShdw>
                </a:effectLst>
              </a:rPr>
              <a:t>altivo o estandarte do socialismo,</a:t>
            </a:r>
            <a:br>
              <a:rPr lang="pt-BR" sz="1600" b="0" dirty="0">
                <a:solidFill>
                  <a:schemeClr val="accent1"/>
                </a:solidFill>
                <a:effectLst>
                  <a:outerShdw blurRad="38100" dist="38100" dir="2700000" algn="tl">
                    <a:srgbClr val="000000">
                      <a:alpha val="43137"/>
                    </a:srgbClr>
                  </a:outerShdw>
                </a:effectLst>
              </a:rPr>
            </a:br>
            <a:r>
              <a:rPr lang="pt-BR" sz="1600" b="0" dirty="0">
                <a:solidFill>
                  <a:schemeClr val="accent1"/>
                </a:solidFill>
                <a:effectLst>
                  <a:outerShdw blurRad="38100" dist="38100" dir="2700000" algn="tl">
                    <a:srgbClr val="000000">
                      <a:alpha val="43137"/>
                    </a:srgbClr>
                  </a:outerShdw>
                </a:effectLst>
              </a:rPr>
              <a:t>avança a largos passos na nova via, seguido por todo o povo que ele conseguiu convencer</a:t>
            </a:r>
            <a:r>
              <a:rPr lang="pt-BR" sz="1600" b="0" dirty="0" smtClean="0">
                <a:solidFill>
                  <a:schemeClr val="accent1"/>
                </a:solidFill>
                <a:effectLst>
                  <a:outerShdw blurRad="38100" dist="38100" dir="2700000" algn="tl">
                    <a:srgbClr val="000000">
                      <a:alpha val="43137"/>
                    </a:srgbClr>
                  </a:outerShdw>
                </a:effectLst>
              </a:rPr>
              <a:t>. </a:t>
            </a:r>
            <a:r>
              <a:rPr lang="fr-FR" sz="1600" b="0" dirty="0" smtClean="0">
                <a:solidFill>
                  <a:schemeClr val="accent1"/>
                </a:solidFill>
                <a:effectLst>
                  <a:outerShdw blurRad="38100" dist="38100" dir="2700000" algn="tl">
                    <a:srgbClr val="000000">
                      <a:alpha val="43137"/>
                    </a:srgbClr>
                  </a:outerShdw>
                </a:effectLst>
              </a:rPr>
              <a:t>(retirado de um jornal socialista)</a:t>
            </a:r>
            <a:endParaRPr lang="pt-BR" sz="1600" b="0" dirty="0">
              <a:solidFill>
                <a:schemeClr val="accent1"/>
              </a:solidFill>
              <a:effectLst>
                <a:outerShdw blurRad="38100" dist="38100" dir="2700000" algn="tl">
                  <a:srgbClr val="000000">
                    <a:alpha val="43137"/>
                  </a:srgbClr>
                </a:outerShdw>
              </a:effectLst>
            </a:endParaRPr>
          </a:p>
        </p:txBody>
      </p:sp>
      <p:sp>
        <p:nvSpPr>
          <p:cNvPr id="3" name="Espaço Reservado para Conteúdo 2"/>
          <p:cNvSpPr>
            <a:spLocks noGrp="1"/>
          </p:cNvSpPr>
          <p:nvPr>
            <p:ph idx="1"/>
          </p:nvPr>
        </p:nvSpPr>
        <p:spPr>
          <a:xfrm>
            <a:off x="457200" y="1052736"/>
            <a:ext cx="8229600" cy="5688632"/>
          </a:xfrm>
        </p:spPr>
        <p:txBody>
          <a:bodyPr/>
          <a:lstStyle/>
          <a:p>
            <a:endParaRPr lang="pt-B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9552" y="1124744"/>
            <a:ext cx="7992888" cy="56166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927660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315416"/>
            <a:ext cx="8229600" cy="1152453"/>
          </a:xfrm>
        </p:spPr>
        <p:txBody>
          <a:bodyPr/>
          <a:lstStyle/>
          <a:p>
            <a:r>
              <a:rPr lang="pt-BR" dirty="0" smtClean="0"/>
              <a:t>Imagens de 1848</a:t>
            </a:r>
            <a:endParaRPr lang="pt-BR" dirty="0"/>
          </a:p>
        </p:txBody>
      </p:sp>
      <p:sp>
        <p:nvSpPr>
          <p:cNvPr id="3" name="Espaço Reservado para Conteúdo 2"/>
          <p:cNvSpPr>
            <a:spLocks noGrp="1"/>
          </p:cNvSpPr>
          <p:nvPr>
            <p:ph idx="1"/>
          </p:nvPr>
        </p:nvSpPr>
        <p:spPr>
          <a:xfrm>
            <a:off x="323528" y="764704"/>
            <a:ext cx="8496944" cy="5976664"/>
          </a:xfrm>
        </p:spPr>
        <p:txBody>
          <a:bodyPr/>
          <a:lstStyle/>
          <a:p>
            <a:endParaRPr lang="pt-B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70395" y="1340768"/>
            <a:ext cx="2160240" cy="2808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311858" y="1340768"/>
            <a:ext cx="2484277" cy="2808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149840" y="4437112"/>
            <a:ext cx="2808311" cy="2160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084168" y="1340768"/>
            <a:ext cx="2526407" cy="27363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353476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836712"/>
          </a:xfrm>
        </p:spPr>
        <p:txBody>
          <a:bodyPr/>
          <a:lstStyle/>
          <a:p>
            <a:r>
              <a:rPr lang="pt-BR" dirty="0" smtClean="0"/>
              <a:t>O “homem terror”</a:t>
            </a:r>
            <a:endParaRPr lang="pt-BR" dirty="0"/>
          </a:p>
        </p:txBody>
      </p:sp>
      <p:sp>
        <p:nvSpPr>
          <p:cNvPr id="3" name="Espaço Reservado para Conteúdo 2"/>
          <p:cNvSpPr>
            <a:spLocks noGrp="1"/>
          </p:cNvSpPr>
          <p:nvPr>
            <p:ph idx="1"/>
          </p:nvPr>
        </p:nvSpPr>
        <p:spPr>
          <a:xfrm>
            <a:off x="457200" y="908720"/>
            <a:ext cx="8229600" cy="5832648"/>
          </a:xfrm>
        </p:spPr>
        <p:txBody>
          <a:bodyPr/>
          <a:lstStyle/>
          <a:p>
            <a:endParaRPr lang="pt-B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39752" y="908720"/>
            <a:ext cx="4536503" cy="58326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391944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692696"/>
          </a:xfrm>
        </p:spPr>
        <p:txBody>
          <a:bodyPr>
            <a:normAutofit fontScale="90000"/>
          </a:bodyPr>
          <a:lstStyle/>
          <a:p>
            <a:r>
              <a:rPr lang="fr-FR" sz="2700" dirty="0" smtClean="0"/>
              <a:t>Barricadas da rua </a:t>
            </a:r>
            <a:r>
              <a:rPr lang="fr-FR" sz="2700" dirty="0"/>
              <a:t>Saint-Maur. </a:t>
            </a:r>
            <a:r>
              <a:rPr lang="fr-FR" sz="2700" dirty="0" smtClean="0"/>
              <a:t>Antes do ataque de  </a:t>
            </a:r>
            <a:r>
              <a:rPr lang="fr-FR" sz="2700" dirty="0"/>
              <a:t>25 </a:t>
            </a:r>
            <a:r>
              <a:rPr lang="fr-FR" sz="2700" dirty="0" smtClean="0"/>
              <a:t>junho </a:t>
            </a:r>
            <a:r>
              <a:rPr lang="fr-FR" sz="2700" dirty="0"/>
              <a:t>1848</a:t>
            </a:r>
            <a:r>
              <a:rPr lang="fr-FR" sz="2700" dirty="0" smtClean="0"/>
              <a:t>.</a:t>
            </a:r>
            <a:endParaRPr lang="pt-BR" sz="2700" dirty="0"/>
          </a:p>
        </p:txBody>
      </p:sp>
      <p:sp>
        <p:nvSpPr>
          <p:cNvPr id="3" name="Espaço Reservado para Conteúdo 2"/>
          <p:cNvSpPr>
            <a:spLocks noGrp="1"/>
          </p:cNvSpPr>
          <p:nvPr>
            <p:ph idx="1"/>
          </p:nvPr>
        </p:nvSpPr>
        <p:spPr/>
        <p:txBody>
          <a:bodyPr/>
          <a:lstStyle/>
          <a:p>
            <a:endParaRPr lang="pt-B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11560" y="908720"/>
            <a:ext cx="8064895" cy="57606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185423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1080120"/>
          </a:xfrm>
        </p:spPr>
        <p:txBody>
          <a:bodyPr>
            <a:normAutofit fontScale="90000"/>
          </a:bodyPr>
          <a:lstStyle/>
          <a:p>
            <a:r>
              <a:rPr lang="pt-BR" dirty="0" smtClean="0"/>
              <a:t>Perscrutador dos acontecimento</a:t>
            </a:r>
            <a:endParaRPr lang="pt-BR" dirty="0"/>
          </a:p>
        </p:txBody>
      </p:sp>
      <p:sp>
        <p:nvSpPr>
          <p:cNvPr id="3" name="Espaço Reservado para Conteúdo 2"/>
          <p:cNvSpPr>
            <a:spLocks noGrp="1"/>
          </p:cNvSpPr>
          <p:nvPr>
            <p:ph idx="1"/>
          </p:nvPr>
        </p:nvSpPr>
        <p:spPr>
          <a:xfrm>
            <a:off x="457200" y="1196752"/>
            <a:ext cx="8229600" cy="5112608"/>
          </a:xfrm>
        </p:spPr>
        <p:txBody>
          <a:bodyPr>
            <a:normAutofit/>
          </a:bodyPr>
          <a:lstStyle/>
          <a:p>
            <a:pPr algn="just"/>
            <a:r>
              <a:rPr lang="pt-BR" sz="3200" dirty="0" smtClean="0"/>
              <a:t>- Segundo </a:t>
            </a:r>
            <a:r>
              <a:rPr lang="pt-BR" sz="3200" dirty="0" err="1" smtClean="0"/>
              <a:t>Célestin</a:t>
            </a:r>
            <a:r>
              <a:rPr lang="pt-BR" sz="3200" dirty="0" smtClean="0"/>
              <a:t> </a:t>
            </a:r>
            <a:r>
              <a:rPr lang="pt-BR" sz="3200" dirty="0" err="1" smtClean="0"/>
              <a:t>Bouglé</a:t>
            </a:r>
            <a:r>
              <a:rPr lang="pt-BR" sz="3200" dirty="0" smtClean="0"/>
              <a:t>, </a:t>
            </a:r>
            <a:r>
              <a:rPr lang="pt-BR" sz="3200" dirty="0" err="1" smtClean="0"/>
              <a:t>Proudhon</a:t>
            </a:r>
            <a:r>
              <a:rPr lang="pt-BR" sz="3200" dirty="0" smtClean="0"/>
              <a:t>: “Avança, correndo como os próprios eventos, proclamando sua descoberta do dia. Seguindo como ele o fez, por uma reflexão sempre inclinada sobre o fato novo, o movimento da vida pública sob todas as suas formas, - política e econômica, nacional e internacional, - o surpreendente seria que suas fórmulas não tivessem variado.”</a:t>
            </a:r>
            <a:endParaRPr lang="pt-BR" sz="3200" dirty="0"/>
          </a:p>
        </p:txBody>
      </p:sp>
    </p:spTree>
    <p:extLst>
      <p:ext uri="{BB962C8B-B14F-4D97-AF65-F5344CB8AC3E}">
        <p14:creationId xmlns:p14="http://schemas.microsoft.com/office/powerpoint/2010/main" xmlns="" val="11214591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908720"/>
          </a:xfrm>
        </p:spPr>
        <p:txBody>
          <a:bodyPr>
            <a:normAutofit/>
          </a:bodyPr>
          <a:lstStyle/>
          <a:p>
            <a:r>
              <a:rPr lang="pt-BR" sz="3600" dirty="0" smtClean="0"/>
              <a:t>Sob</a:t>
            </a:r>
            <a:r>
              <a:rPr lang="pt-BR" sz="3200" dirty="0" smtClean="0"/>
              <a:t>re a experiência de 1848  I :</a:t>
            </a:r>
            <a:endParaRPr lang="pt-BR" sz="3200" dirty="0"/>
          </a:p>
        </p:txBody>
      </p:sp>
      <p:sp>
        <p:nvSpPr>
          <p:cNvPr id="3" name="Espaço Reservado para Conteúdo 2"/>
          <p:cNvSpPr>
            <a:spLocks noGrp="1"/>
          </p:cNvSpPr>
          <p:nvPr>
            <p:ph idx="1"/>
          </p:nvPr>
        </p:nvSpPr>
        <p:spPr>
          <a:xfrm>
            <a:off x="457200" y="836712"/>
            <a:ext cx="8229600" cy="5688632"/>
          </a:xfrm>
        </p:spPr>
        <p:txBody>
          <a:bodyPr>
            <a:normAutofit lnSpcReduction="10000"/>
          </a:bodyPr>
          <a:lstStyle/>
          <a:p>
            <a:pPr algn="just">
              <a:buFontTx/>
              <a:buChar char="-"/>
            </a:pPr>
            <a:r>
              <a:rPr lang="pt-BR" sz="2400" dirty="0" smtClean="0"/>
              <a:t>“A maior felicidade que poderia acontecer ao povo francês seria que cem deputados da Oposição fossem jogados ao Sena com uma pedra no pescoço. Eles valem cem vezes menos que os conservadores porque têm mais hipocrisia do que estes.”</a:t>
            </a:r>
          </a:p>
          <a:p>
            <a:pPr algn="just">
              <a:buFontTx/>
              <a:buChar char="-"/>
            </a:pPr>
            <a:endParaRPr lang="pt-BR" sz="2400" dirty="0" smtClean="0"/>
          </a:p>
          <a:p>
            <a:pPr algn="just">
              <a:buFontTx/>
              <a:buChar char="-"/>
            </a:pPr>
            <a:r>
              <a:rPr lang="pt-BR" sz="2400" dirty="0" smtClean="0"/>
              <a:t>“Sou o único revolucionário que não participou do ataque repentino de Fevereiro porque eu queria uma </a:t>
            </a:r>
            <a:r>
              <a:rPr lang="pt-BR" sz="2400" dirty="0"/>
              <a:t>r</a:t>
            </a:r>
            <a:r>
              <a:rPr lang="pt-BR" sz="2400" dirty="0" smtClean="0"/>
              <a:t>evolução social.”</a:t>
            </a:r>
          </a:p>
          <a:p>
            <a:pPr algn="just">
              <a:buFontTx/>
              <a:buChar char="-"/>
            </a:pPr>
            <a:endParaRPr lang="pt-BR" sz="2400" dirty="0" smtClean="0"/>
          </a:p>
          <a:p>
            <a:pPr algn="just">
              <a:buFontTx/>
              <a:buChar char="-"/>
            </a:pPr>
            <a:r>
              <a:rPr lang="pt-BR" sz="2400" dirty="0" smtClean="0"/>
              <a:t>“O socialismo, pelo fato mesmo de que é um protesto contra o capital, é um protesto contra o poder. Ora, a Montanha entendia realizar o socialismo pelo poder e, o que é pior, servir-se do socialismo para chegar ao poder”.</a:t>
            </a:r>
            <a:endParaRPr lang="pt-BR" sz="2400" dirty="0"/>
          </a:p>
        </p:txBody>
      </p:sp>
    </p:spTree>
    <p:extLst>
      <p:ext uri="{BB962C8B-B14F-4D97-AF65-F5344CB8AC3E}">
        <p14:creationId xmlns:p14="http://schemas.microsoft.com/office/powerpoint/2010/main" xmlns="" val="303104471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Ápice">
  <a:themeElements>
    <a:clrScheme name="Ápic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Ápice">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Ápic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1699</TotalTime>
  <Words>3302</Words>
  <Application>Microsoft Office PowerPoint</Application>
  <PresentationFormat>Apresentação na tela (4:3)</PresentationFormat>
  <Paragraphs>165</Paragraphs>
  <Slides>50</Slides>
  <Notes>0</Notes>
  <HiddenSlides>0</HiddenSlides>
  <MMClips>0</MMClips>
  <ScaleCrop>false</ScaleCrop>
  <HeadingPairs>
    <vt:vector size="4" baseType="variant">
      <vt:variant>
        <vt:lpstr>Tema</vt:lpstr>
      </vt:variant>
      <vt:variant>
        <vt:i4>1</vt:i4>
      </vt:variant>
      <vt:variant>
        <vt:lpstr>Títulos de slides</vt:lpstr>
      </vt:variant>
      <vt:variant>
        <vt:i4>50</vt:i4>
      </vt:variant>
    </vt:vector>
  </HeadingPairs>
  <TitlesOfParts>
    <vt:vector size="51" baseType="lpstr">
      <vt:lpstr>Ápice</vt:lpstr>
      <vt:lpstr>Proudhon e a História</vt:lpstr>
      <vt:lpstr>Dados biográficos I :</vt:lpstr>
      <vt:lpstr>Dados biográficos II :</vt:lpstr>
      <vt:lpstr>Dados biográficos III :</vt:lpstr>
      <vt:lpstr>Graças à superioridade de suas doutrinas, o cidadão Proudhon, que porta alto e altivo o estandarte do socialismo, avança a largos passos na nova via, seguido por todo o povo que ele conseguiu convencer. (retirado de um jornal socialista)</vt:lpstr>
      <vt:lpstr>O “homem terror”</vt:lpstr>
      <vt:lpstr>Barricadas da rua Saint-Maur. Antes do ataque de  25 junho 1848.</vt:lpstr>
      <vt:lpstr>Perscrutador dos acontecimento</vt:lpstr>
      <vt:lpstr>Sobre a experiência de 1848  I :</vt:lpstr>
      <vt:lpstr>Sobre a experiência de 1848 II:</vt:lpstr>
      <vt:lpstr>Sobre a experiência de 1848 III:</vt:lpstr>
      <vt:lpstr>Ernest Meissonier (1815-1891) A Barricada, rua de la Mortellerie, junho de 1848, chamada: Lembrança da guerra civil.</vt:lpstr>
      <vt:lpstr>Proudhon e suas filhas (1863) – Gustave Courbet</vt:lpstr>
      <vt:lpstr>O filósofo Pierre-Joseph Proudhon (1865) - Gustave Courbet</vt:lpstr>
      <vt:lpstr>Sobre a dialética serial</vt:lpstr>
      <vt:lpstr>Sobre a dialética serial</vt:lpstr>
      <vt:lpstr>Obras de Pierre-Joseph Proudhon</vt:lpstr>
      <vt:lpstr>O que é a propriedade? (1840)</vt:lpstr>
      <vt:lpstr>O que é a propriedade? (1840)</vt:lpstr>
      <vt:lpstr> O que é a propriedade? (1840)</vt:lpstr>
      <vt:lpstr>O que é a propriedade? (1840)</vt:lpstr>
      <vt:lpstr>O que é a propriedade? (1840)</vt:lpstr>
      <vt:lpstr>Da Criação da Ordem na Humanidade –Princípios da Organização Política (1843)</vt:lpstr>
      <vt:lpstr>barricadas de junho de 1848 Horace Vernet - Barricada rua Soufflot</vt:lpstr>
      <vt:lpstr>TonyJohannot, A barricada de 1848, Museu Carnavalet, Paris, França</vt:lpstr>
      <vt:lpstr>Gaspard Gobaut, Barricada na rua Culture-Sainte-Catherine, 23 de agosto de 1848. Museu Carnavalet, Paris, França</vt:lpstr>
      <vt:lpstr>As Confissões de um Revolucionário. (1849)</vt:lpstr>
      <vt:lpstr>As Confissões de um Revolucionário. (1849)</vt:lpstr>
      <vt:lpstr>As Confissões de um Revolucionário. (1849)</vt:lpstr>
      <vt:lpstr> Polemica contra Louis Blanc e Pierre Leroux, 1849-1850 </vt:lpstr>
      <vt:lpstr>Ernest-Louis Pichio, Jean-Baptiste Alphonse Baudin (1811-1851) nas barricadas de Saint-Antoine em Paris após o golpe de Esta de 2 dezembro de1851. Museu Carnavalet, Paris, França</vt:lpstr>
      <vt:lpstr>Um homem armado até os dentes contra a civilização</vt:lpstr>
      <vt:lpstr>Ideia Geral de Revolução no Século XIX. (1851)</vt:lpstr>
      <vt:lpstr>Da Justiça na Revolução e na Igreja. (1858)</vt:lpstr>
      <vt:lpstr>A Guerra e a Paz. Investigação sobre o princípio e a constituição do direito das gentes. (1861)</vt:lpstr>
      <vt:lpstr>Victor-Marie Hugo</vt:lpstr>
      <vt:lpstr>Retrato de "Cosette" na pousada Thénardier por Émile Bayard, da edição original de Les Misérables (1862)</vt:lpstr>
      <vt:lpstr>Enjolras, líder da sociedade secreta “Os Amigos do ABC”</vt:lpstr>
      <vt:lpstr>Enjolras capturado pelas forças da ordem.</vt:lpstr>
      <vt:lpstr>Do princípio federativo e da necessidade de reconstruir o partido da Revolução. (1863)</vt:lpstr>
      <vt:lpstr>Do princípio federativo e da necessidade de reconstruir o partido da Revolução. (1863)</vt:lpstr>
      <vt:lpstr>Giuseppe Garibaldi </vt:lpstr>
      <vt:lpstr>Carta de Proudhon aos “sessenta operários”. (1864)</vt:lpstr>
      <vt:lpstr>Da Capacidade Política da Classe Operária. (1865)</vt:lpstr>
      <vt:lpstr>Da Capacidade Política da Classe Operária. (1865)</vt:lpstr>
      <vt:lpstr>Da Capacidade Política da Classe Operária. (1865)</vt:lpstr>
      <vt:lpstr>Pensamento revolucionário de Proudhon I</vt:lpstr>
      <vt:lpstr>Pensamento revolucionário de Proudhon II</vt:lpstr>
      <vt:lpstr>Daguerreótipo de manifestação cartista na Inglaterra na década de 1860.</vt:lpstr>
      <vt:lpstr>Imagens de 1848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Pierre-Joseph Proudhon</dc:title>
  <dc:creator>Alexandre</dc:creator>
  <cp:lastModifiedBy>DCP_IFCS</cp:lastModifiedBy>
  <cp:revision>230</cp:revision>
  <dcterms:created xsi:type="dcterms:W3CDTF">2012-09-23T19:38:12Z</dcterms:created>
  <dcterms:modified xsi:type="dcterms:W3CDTF">2014-02-27T01:39:27Z</dcterms:modified>
</cp:coreProperties>
</file>